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2" r:id="rId5"/>
    <p:sldId id="260" r:id="rId6"/>
    <p:sldId id="259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ABAB"/>
    <a:srgbClr val="FBE5D6"/>
    <a:srgbClr val="B4C7E7"/>
    <a:srgbClr val="9A9998"/>
    <a:srgbClr val="F1E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55BF2-F50E-4B3D-8442-9265A5C41CCC}" type="datetimeFigureOut">
              <a:rPr lang="zh-TW" altLang="en-US" smtClean="0"/>
              <a:t>2019/11/7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8C117-EFB4-4A7F-9D65-E8B58D75E9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2947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8C117-EFB4-4A7F-9D65-E8B58D75E9F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5145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E3108A-BDAA-45B8-B33A-737018B80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C2770C3-3789-4D3C-A942-3CEE014B2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84F2CFC-8A71-49FA-8DBE-C0240FA8F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95E12-1F50-49D9-95D2-7BD450C84E87}" type="datetimeFigureOut">
              <a:rPr lang="zh-TW" altLang="en-US" smtClean="0"/>
              <a:t>2019/11/7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1BA3FF6-0C76-4E74-BE19-413C93966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52BB50C-7352-435F-8FBB-888D246FC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E7B2-29A3-4B48-B429-EF76490432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118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DB97B2-F28D-438E-8F54-ABE67EE19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93E6B7A-065D-40B6-8608-2C95B6BB2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D74C893-57FF-4731-A59C-F6F15FCCF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95E12-1F50-49D9-95D2-7BD450C84E87}" type="datetimeFigureOut">
              <a:rPr lang="zh-TW" altLang="en-US" smtClean="0"/>
              <a:t>2019/11/7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17239A4-6BC0-4F5B-9649-2BCAAD33C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95DFF57-4236-4FB8-A6AD-0CF9D0976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E7B2-29A3-4B48-B429-EF76490432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757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E0DA36F-6B13-43A9-8774-678D56CA90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1351981-E875-4145-8C47-A98F6F094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61B9FB5-10A2-40DC-BD93-7D9D0291F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95E12-1F50-49D9-95D2-7BD450C84E87}" type="datetimeFigureOut">
              <a:rPr lang="zh-TW" altLang="en-US" smtClean="0"/>
              <a:t>2019/11/7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35C4A98-80FA-40EE-AEA6-7C35B6657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84C93A0-420D-44FF-993C-8BD2FBAF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E7B2-29A3-4B48-B429-EF76490432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192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441CE1-546C-4C1F-A691-9E28A528A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19FB5E-6A4F-452E-9C96-D00842670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17FBF1D-6387-4250-967E-48744098B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95E12-1F50-49D9-95D2-7BD450C84E87}" type="datetimeFigureOut">
              <a:rPr lang="zh-TW" altLang="en-US" smtClean="0"/>
              <a:t>2019/11/7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6E70186-C066-4A4D-AFE0-C68B930D6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6A02CEB-41FC-485F-AFF8-C5F6D2CD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E7B2-29A3-4B48-B429-EF76490432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906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953BFB-A4C4-4DFC-9FA7-FB8810630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26A8B74-26EC-42BC-A2F7-7552821CA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BFE2F85-82C6-4A9C-8B72-A1AC50A85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95E12-1F50-49D9-95D2-7BD450C84E87}" type="datetimeFigureOut">
              <a:rPr lang="zh-TW" altLang="en-US" smtClean="0"/>
              <a:t>2019/11/7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76AE7EA-F53C-405C-980A-BE955DCB0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4FD5088-AC47-4924-8E55-CD92D5F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E7B2-29A3-4B48-B429-EF76490432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241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914185-6071-4FF8-AA12-2EDF69AB1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2AA27AB-0FB0-4713-BE26-51C6F1A16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5AD660B-9621-4A65-B30A-8D4C11B38D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5A39E96-0B45-4694-B261-3C0D54468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95E12-1F50-49D9-95D2-7BD450C84E87}" type="datetimeFigureOut">
              <a:rPr lang="zh-TW" altLang="en-US" smtClean="0"/>
              <a:t>2019/11/7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C722589-75C8-4B97-BC37-7AD179618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1B4E97A-3E74-4ACE-99DD-DC4F1C567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E7B2-29A3-4B48-B429-EF76490432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479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2CAD09-3E12-4BDF-9C41-C397E342D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0C3B422-3E6C-462D-9A57-6E2E3A910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41306C3-9575-48CD-BE38-E4F21CA45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42A4D4F-769E-4532-A2FE-29B809A46A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6373080-3F86-470E-8B66-63EDF78C14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B550B74-E163-40EF-AAFE-3A572B536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95E12-1F50-49D9-95D2-7BD450C84E87}" type="datetimeFigureOut">
              <a:rPr lang="zh-TW" altLang="en-US" smtClean="0"/>
              <a:t>2019/11/7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D2007B6-5C75-4CED-8A71-7D28D659E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869449D-E432-4A6F-B827-9B40CDCB1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E7B2-29A3-4B48-B429-EF76490432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99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849CB3-B408-4C9E-B68D-A4B24964C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FD8077B-52D1-49DD-95D6-79F25FDBF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95E12-1F50-49D9-95D2-7BD450C84E87}" type="datetimeFigureOut">
              <a:rPr lang="zh-TW" altLang="en-US" smtClean="0"/>
              <a:t>2019/11/7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517ECB4-D13A-40BD-9794-9C7AA273E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23F9365-4967-4483-96AB-3D0AFC2C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E7B2-29A3-4B48-B429-EF76490432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2087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12FAE1B-409F-4CFD-9359-24BAFF43D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95E12-1F50-49D9-95D2-7BD450C84E87}" type="datetimeFigureOut">
              <a:rPr lang="zh-TW" altLang="en-US" smtClean="0"/>
              <a:t>2019/11/7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16A0336-F5F2-4AF5-AB51-EF45E56B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8734605-7686-40FE-AE7E-5F7C0B52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E7B2-29A3-4B48-B429-EF76490432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3572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12D6F1-481D-4385-BBBE-D0AF6919D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E32010A-1189-4254-B979-DC95CBAB3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F834D01-15D0-485A-AD7E-71C399198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109BB67-A8C3-497D-A656-EA097FC4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95E12-1F50-49D9-95D2-7BD450C84E87}" type="datetimeFigureOut">
              <a:rPr lang="zh-TW" altLang="en-US" smtClean="0"/>
              <a:t>2019/11/7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84DB0F0-BDB0-40A8-BB06-C82D3FE2D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EFE187C-E0F0-4DE3-B36D-59BAAB98C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E7B2-29A3-4B48-B429-EF76490432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122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EA8F53-6BD2-4344-AAEB-4410D754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2BF0C66-AECA-4C0E-A160-BAF7EC6AA7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6E189AA-6ACF-4A0A-8ED7-67E451D2F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6B403C6-E7E9-4788-B7D4-7CDB1412D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95E12-1F50-49D9-95D2-7BD450C84E87}" type="datetimeFigureOut">
              <a:rPr lang="zh-TW" altLang="en-US" smtClean="0"/>
              <a:t>2019/11/7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85D0192-1CA7-4281-AC4E-925A2CCE0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07A65C9-3758-4447-894A-E33530841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E7B2-29A3-4B48-B429-EF76490432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749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0BE127D-756E-44C2-AFD2-CB92B33DA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7957041-FAD0-4476-976B-12629B80E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E65DC09-A828-4F81-B1E6-D40ED0A4A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95E12-1F50-49D9-95D2-7BD450C84E87}" type="datetimeFigureOut">
              <a:rPr lang="zh-TW" altLang="en-US" smtClean="0"/>
              <a:t>2019/11/7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82ADEAA-9639-47F0-992B-1EF0D24029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C07BD9B-414B-4144-9683-97C2C307D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7E7B2-29A3-4B48-B429-EF76490432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902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.nkust.edu.tw/p/412-1004-1594.php?Lang=zh-tw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hyperlink" Target="https://acad.nkust.edu.tw/p/412-1004-2580.php?Lang=zh-t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2FC927F-1DF1-450E-80AE-04C748043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805" y="0"/>
            <a:ext cx="4836389" cy="685800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C8981300-01B2-40AC-87A5-C310B728DE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02" y="148637"/>
            <a:ext cx="3501703" cy="53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35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形 2" descr="步行">
            <a:extLst>
              <a:ext uri="{FF2B5EF4-FFF2-40B4-BE49-F238E27FC236}">
                <a16:creationId xmlns:a16="http://schemas.microsoft.com/office/drawing/2014/main" id="{D5492F13-ED04-4CFE-8B60-329DBBCB6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61607" y="4888618"/>
            <a:ext cx="1969382" cy="1969382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6B7A42F1-D308-401B-8F78-2BE61D0393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80" y="176334"/>
            <a:ext cx="3501703" cy="533014"/>
          </a:xfrm>
          <a:prstGeom prst="rect">
            <a:avLst/>
          </a:prstGeom>
        </p:spPr>
      </p:pic>
      <p:sp>
        <p:nvSpPr>
          <p:cNvPr id="38" name="文字方塊 37">
            <a:extLst>
              <a:ext uri="{FF2B5EF4-FFF2-40B4-BE49-F238E27FC236}">
                <a16:creationId xmlns:a16="http://schemas.microsoft.com/office/drawing/2014/main" id="{EAF1A9BA-7E5E-4B59-9B8C-53D44A68B8CA}"/>
              </a:ext>
            </a:extLst>
          </p:cNvPr>
          <p:cNvSpPr txBox="1"/>
          <p:nvPr/>
        </p:nvSpPr>
        <p:spPr>
          <a:xfrm>
            <a:off x="471498" y="846316"/>
            <a:ext cx="5564773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altLang="zh-TW" sz="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學分學程、第二專長、輔系、雙主修</a:t>
            </a:r>
            <a:endParaRPr lang="en-US" altLang="zh-TW" sz="2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學分學習地圖</a:t>
            </a:r>
            <a:endParaRPr lang="en-US" altLang="zh-TW" sz="2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BD814FD7-00ED-47B8-A65E-3CAF7BC01851}"/>
              </a:ext>
            </a:extLst>
          </p:cNvPr>
          <p:cNvGrpSpPr/>
          <p:nvPr/>
        </p:nvGrpSpPr>
        <p:grpSpPr>
          <a:xfrm>
            <a:off x="1399561" y="108516"/>
            <a:ext cx="10860766" cy="6749484"/>
            <a:chOff x="1464875" y="228832"/>
            <a:chExt cx="10860766" cy="6749484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A53A534-06FE-4A6B-8DD5-06B833C2B13C}"/>
                </a:ext>
              </a:extLst>
            </p:cNvPr>
            <p:cNvSpPr/>
            <p:nvPr/>
          </p:nvSpPr>
          <p:spPr>
            <a:xfrm>
              <a:off x="4037442" y="4413460"/>
              <a:ext cx="525333" cy="15036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C5F7582-0EC8-4944-A8BD-BD40D5990405}"/>
                </a:ext>
              </a:extLst>
            </p:cNvPr>
            <p:cNvSpPr/>
            <p:nvPr/>
          </p:nvSpPr>
          <p:spPr>
            <a:xfrm>
              <a:off x="4037442" y="4106028"/>
              <a:ext cx="3155028" cy="5494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D3F9855-A6FC-4234-8775-6856BB04F761}"/>
                </a:ext>
              </a:extLst>
            </p:cNvPr>
            <p:cNvSpPr/>
            <p:nvPr/>
          </p:nvSpPr>
          <p:spPr>
            <a:xfrm>
              <a:off x="6936611" y="2956343"/>
              <a:ext cx="505519" cy="16991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F2255F4-7AD9-447D-96A5-9AD1EA0442FB}"/>
                </a:ext>
              </a:extLst>
            </p:cNvPr>
            <p:cNvSpPr/>
            <p:nvPr/>
          </p:nvSpPr>
          <p:spPr>
            <a:xfrm>
              <a:off x="6938579" y="2700624"/>
              <a:ext cx="2778028" cy="5444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D16038F-A3B0-4B8B-B771-86B8C7BBD96D}"/>
                </a:ext>
              </a:extLst>
            </p:cNvPr>
            <p:cNvSpPr/>
            <p:nvPr/>
          </p:nvSpPr>
          <p:spPr>
            <a:xfrm>
              <a:off x="9547613" y="1514471"/>
              <a:ext cx="433943" cy="17305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39D1485-209D-49D9-87B6-A515ACA8D65C}"/>
                </a:ext>
              </a:extLst>
            </p:cNvPr>
            <p:cNvSpPr/>
            <p:nvPr/>
          </p:nvSpPr>
          <p:spPr>
            <a:xfrm>
              <a:off x="9547613" y="1242266"/>
              <a:ext cx="2778028" cy="5444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BAEFED76-D4A0-4F8A-8E78-C8C04C2BDE83}"/>
                </a:ext>
              </a:extLst>
            </p:cNvPr>
            <p:cNvGrpSpPr/>
            <p:nvPr/>
          </p:nvGrpSpPr>
          <p:grpSpPr>
            <a:xfrm>
              <a:off x="4485609" y="3239147"/>
              <a:ext cx="2539309" cy="2252117"/>
              <a:chOff x="2953316" y="3752935"/>
              <a:chExt cx="3004370" cy="2297706"/>
            </a:xfrm>
          </p:grpSpPr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F0F1653A-9005-4B21-9AD1-2A673837544F}"/>
                  </a:ext>
                </a:extLst>
              </p:cNvPr>
              <p:cNvSpPr txBox="1"/>
              <p:nvPr/>
            </p:nvSpPr>
            <p:spPr>
              <a:xfrm>
                <a:off x="2953316" y="3752935"/>
                <a:ext cx="277137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15-18</a:t>
                </a:r>
                <a:r>
                  <a:rPr lang="zh-TW" altLang="en-US" sz="32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學分</a:t>
                </a:r>
              </a:p>
            </p:txBody>
          </p:sp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B532312C-CE4C-4B0F-9B4B-F6A658A432D5}"/>
                  </a:ext>
                </a:extLst>
              </p:cNvPr>
              <p:cNvSpPr txBox="1"/>
              <p:nvPr/>
            </p:nvSpPr>
            <p:spPr>
              <a:xfrm>
                <a:off x="3186316" y="5465866"/>
                <a:ext cx="277137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32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第二專長</a:t>
                </a:r>
                <a:endPara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7" name="群組 26">
              <a:extLst>
                <a:ext uri="{FF2B5EF4-FFF2-40B4-BE49-F238E27FC236}">
                  <a16:creationId xmlns:a16="http://schemas.microsoft.com/office/drawing/2014/main" id="{3C44F80A-816A-470E-9C0B-D92C5B1C0829}"/>
                </a:ext>
              </a:extLst>
            </p:cNvPr>
            <p:cNvGrpSpPr/>
            <p:nvPr/>
          </p:nvGrpSpPr>
          <p:grpSpPr>
            <a:xfrm>
              <a:off x="7124653" y="1658427"/>
              <a:ext cx="2447861" cy="2626587"/>
              <a:chOff x="4536154" y="1676568"/>
              <a:chExt cx="2896174" cy="2679756"/>
            </a:xfrm>
          </p:grpSpPr>
          <p:grpSp>
            <p:nvGrpSpPr>
              <p:cNvPr id="21" name="群組 20">
                <a:extLst>
                  <a:ext uri="{FF2B5EF4-FFF2-40B4-BE49-F238E27FC236}">
                    <a16:creationId xmlns:a16="http://schemas.microsoft.com/office/drawing/2014/main" id="{A0BB9E2C-5241-4848-A6E2-291DBFF1EFE8}"/>
                  </a:ext>
                </a:extLst>
              </p:cNvPr>
              <p:cNvGrpSpPr/>
              <p:nvPr/>
            </p:nvGrpSpPr>
            <p:grpSpPr>
              <a:xfrm>
                <a:off x="4883982" y="1676568"/>
                <a:ext cx="2548346" cy="914400"/>
                <a:chOff x="5738041" y="1344520"/>
                <a:chExt cx="2548346" cy="914400"/>
              </a:xfrm>
            </p:grpSpPr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7A59F5F3-27D3-474E-83AC-DDFF0B0F0FAA}"/>
                    </a:ext>
                  </a:extLst>
                </p:cNvPr>
                <p:cNvSpPr/>
                <p:nvPr/>
              </p:nvSpPr>
              <p:spPr>
                <a:xfrm>
                  <a:off x="5738041" y="1525885"/>
                  <a:ext cx="1598515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sz="32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20</a:t>
                  </a:r>
                  <a:r>
                    <a:rPr lang="zh-TW" altLang="en-US" sz="32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學分</a:t>
                  </a:r>
                </a:p>
              </p:txBody>
            </p:sp>
            <p:pic>
              <p:nvPicPr>
                <p:cNvPr id="15" name="圖形 14" descr="箭號 (順時針曲線)">
                  <a:extLst>
                    <a:ext uri="{FF2B5EF4-FFF2-40B4-BE49-F238E27FC236}">
                      <a16:creationId xmlns:a16="http://schemas.microsoft.com/office/drawing/2014/main" id="{11939D15-FB8B-43DB-AB2D-C45816A6B8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1988" y="1344520"/>
                  <a:ext cx="914399" cy="914400"/>
                </a:xfrm>
                <a:prstGeom prst="rect">
                  <a:avLst/>
                </a:prstGeom>
                <a:scene3d>
                  <a:camera prst="orthographicFront">
                    <a:rot lat="0" lon="10800000" rev="0"/>
                  </a:camera>
                  <a:lightRig rig="threePt" dir="t"/>
                </a:scene3d>
              </p:spPr>
            </p:pic>
          </p:grpSp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49CC0F80-4D2D-4CCF-9484-CBC670AE0B65}"/>
                  </a:ext>
                </a:extLst>
              </p:cNvPr>
              <p:cNvSpPr txBox="1"/>
              <p:nvPr/>
            </p:nvSpPr>
            <p:spPr>
              <a:xfrm>
                <a:off x="4536154" y="3771549"/>
                <a:ext cx="277137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32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輔系</a:t>
                </a:r>
                <a:endPara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8" name="群組 27">
              <a:extLst>
                <a:ext uri="{FF2B5EF4-FFF2-40B4-BE49-F238E27FC236}">
                  <a16:creationId xmlns:a16="http://schemas.microsoft.com/office/drawing/2014/main" id="{A9287BE5-05E0-4700-A13B-E08995F2CCD0}"/>
                </a:ext>
              </a:extLst>
            </p:cNvPr>
            <p:cNvGrpSpPr/>
            <p:nvPr/>
          </p:nvGrpSpPr>
          <p:grpSpPr>
            <a:xfrm>
              <a:off x="9865422" y="228832"/>
              <a:ext cx="2386809" cy="2450898"/>
              <a:chOff x="8525572" y="53891"/>
              <a:chExt cx="2823941" cy="2500510"/>
            </a:xfrm>
          </p:grpSpPr>
          <p:grpSp>
            <p:nvGrpSpPr>
              <p:cNvPr id="23" name="群組 22">
                <a:extLst>
                  <a:ext uri="{FF2B5EF4-FFF2-40B4-BE49-F238E27FC236}">
                    <a16:creationId xmlns:a16="http://schemas.microsoft.com/office/drawing/2014/main" id="{0807D0F4-6EFE-40A2-A93E-7C45262FD4C3}"/>
                  </a:ext>
                </a:extLst>
              </p:cNvPr>
              <p:cNvGrpSpPr/>
              <p:nvPr/>
            </p:nvGrpSpPr>
            <p:grpSpPr>
              <a:xfrm>
                <a:off x="8662975" y="53891"/>
                <a:ext cx="2686538" cy="914400"/>
                <a:chOff x="8951269" y="-43737"/>
                <a:chExt cx="2686538" cy="914400"/>
              </a:xfrm>
            </p:grpSpPr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2D7BA2D4-16C0-4942-B7DA-08E7C4484D52}"/>
                    </a:ext>
                  </a:extLst>
                </p:cNvPr>
                <p:cNvSpPr/>
                <p:nvPr/>
              </p:nvSpPr>
              <p:spPr>
                <a:xfrm>
                  <a:off x="8951269" y="79081"/>
                  <a:ext cx="1598515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sz="32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40</a:t>
                  </a:r>
                  <a:r>
                    <a:rPr lang="zh-TW" altLang="en-US" sz="3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</a:t>
                  </a:r>
                  <a:r>
                    <a:rPr lang="zh-TW" altLang="en-US" sz="32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學分</a:t>
                  </a:r>
                </a:p>
              </p:txBody>
            </p:sp>
            <p:pic>
              <p:nvPicPr>
                <p:cNvPr id="17" name="圖形 16" descr="箭號 (順時針曲線)">
                  <a:extLst>
                    <a:ext uri="{FF2B5EF4-FFF2-40B4-BE49-F238E27FC236}">
                      <a16:creationId xmlns:a16="http://schemas.microsoft.com/office/drawing/2014/main" id="{14A72231-17C6-4D59-84CE-C521DDF4BF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23407" y="-43737"/>
                  <a:ext cx="914400" cy="914400"/>
                </a:xfrm>
                <a:prstGeom prst="rect">
                  <a:avLst/>
                </a:prstGeom>
                <a:scene3d>
                  <a:camera prst="orthographicFront">
                    <a:rot lat="0" lon="10800000" rev="0"/>
                  </a:camera>
                  <a:lightRig rig="threePt" dir="t"/>
                </a:scene3d>
              </p:spPr>
            </p:pic>
          </p:grpSp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007F36AB-2731-4A0F-BCBE-AE41EC103630}"/>
                  </a:ext>
                </a:extLst>
              </p:cNvPr>
              <p:cNvSpPr txBox="1"/>
              <p:nvPr/>
            </p:nvSpPr>
            <p:spPr>
              <a:xfrm>
                <a:off x="8525572" y="1969626"/>
                <a:ext cx="277137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32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雙主修</a:t>
                </a:r>
                <a:endPara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22FCD6BE-7923-4C53-BA4F-8993C363F042}"/>
                </a:ext>
              </a:extLst>
            </p:cNvPr>
            <p:cNvSpPr/>
            <p:nvPr/>
          </p:nvSpPr>
          <p:spPr>
            <a:xfrm>
              <a:off x="1956366" y="5374512"/>
              <a:ext cx="2421226" cy="5426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B0D76843-2E12-47B1-999C-E9790498F994}"/>
                </a:ext>
              </a:extLst>
            </p:cNvPr>
            <p:cNvSpPr/>
            <p:nvPr/>
          </p:nvSpPr>
          <p:spPr>
            <a:xfrm>
              <a:off x="1464875" y="5374512"/>
              <a:ext cx="525333" cy="16038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id="{9B47B896-49DD-41DB-8DCC-AC10B8E76F69}"/>
                </a:ext>
              </a:extLst>
            </p:cNvPr>
            <p:cNvGrpSpPr/>
            <p:nvPr/>
          </p:nvGrpSpPr>
          <p:grpSpPr>
            <a:xfrm>
              <a:off x="1659357" y="4436840"/>
              <a:ext cx="2525658" cy="2212670"/>
              <a:chOff x="8736379" y="255071"/>
              <a:chExt cx="2988219" cy="2257460"/>
            </a:xfrm>
          </p:grpSpPr>
          <p:grpSp>
            <p:nvGrpSpPr>
              <p:cNvPr id="30" name="群組 29">
                <a:extLst>
                  <a:ext uri="{FF2B5EF4-FFF2-40B4-BE49-F238E27FC236}">
                    <a16:creationId xmlns:a16="http://schemas.microsoft.com/office/drawing/2014/main" id="{FB216591-799F-4BAB-8C83-016704E5176E}"/>
                  </a:ext>
                </a:extLst>
              </p:cNvPr>
              <p:cNvGrpSpPr/>
              <p:nvPr/>
            </p:nvGrpSpPr>
            <p:grpSpPr>
              <a:xfrm>
                <a:off x="8736379" y="255071"/>
                <a:ext cx="2686535" cy="914400"/>
                <a:chOff x="9024673" y="157443"/>
                <a:chExt cx="2686535" cy="914400"/>
              </a:xfrm>
            </p:grpSpPr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BDFBFD07-27E1-4FBF-9BC4-38CA9738F8BC}"/>
                    </a:ext>
                  </a:extLst>
                </p:cNvPr>
                <p:cNvSpPr/>
                <p:nvPr/>
              </p:nvSpPr>
              <p:spPr>
                <a:xfrm>
                  <a:off x="9024673" y="280261"/>
                  <a:ext cx="1891275" cy="5966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sz="32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12</a:t>
                  </a:r>
                  <a:r>
                    <a:rPr lang="zh-TW" altLang="en-US" sz="3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</a:t>
                  </a:r>
                  <a:r>
                    <a:rPr lang="zh-TW" altLang="en-US" sz="32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學分</a:t>
                  </a:r>
                </a:p>
              </p:txBody>
            </p:sp>
            <p:pic>
              <p:nvPicPr>
                <p:cNvPr id="34" name="圖形 33" descr="箭號 (順時針曲線)">
                  <a:extLst>
                    <a:ext uri="{FF2B5EF4-FFF2-40B4-BE49-F238E27FC236}">
                      <a16:creationId xmlns:a16="http://schemas.microsoft.com/office/drawing/2014/main" id="{ACE8F010-72FC-4A08-8D96-91A160A393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96809" y="157443"/>
                  <a:ext cx="914399" cy="914400"/>
                </a:xfrm>
                <a:prstGeom prst="rect">
                  <a:avLst/>
                </a:prstGeom>
                <a:scene3d>
                  <a:camera prst="orthographicFront">
                    <a:rot lat="0" lon="10800000" rev="0"/>
                  </a:camera>
                  <a:lightRig rig="threePt" dir="t"/>
                </a:scene3d>
              </p:spPr>
            </p:pic>
          </p:grpSp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120B5892-C166-4FE5-A437-18675E5DA7D4}"/>
                  </a:ext>
                </a:extLst>
              </p:cNvPr>
              <p:cNvSpPr txBox="1"/>
              <p:nvPr/>
            </p:nvSpPr>
            <p:spPr>
              <a:xfrm>
                <a:off x="8953228" y="1915919"/>
                <a:ext cx="2771370" cy="596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32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學分學程</a:t>
                </a:r>
                <a:endPara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7574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658580C1-32A9-4323-A459-9B02BC695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928320"/>
              </p:ext>
            </p:extLst>
          </p:nvPr>
        </p:nvGraphicFramePr>
        <p:xfrm>
          <a:off x="1652530" y="1203929"/>
          <a:ext cx="8517837" cy="5167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2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5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9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692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跨領域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學習模式</a:t>
                      </a:r>
                    </a:p>
                  </a:txBody>
                  <a:tcPr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zh-TW" altLang="en-US" sz="24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應修學分數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800"/>
                        </a:lnSpc>
                      </a:pPr>
                      <a:r>
                        <a:rPr lang="zh-TW" altLang="en-US" sz="2400" b="1" kern="1200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可申請年級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800"/>
                        </a:lnSpc>
                      </a:pPr>
                      <a:r>
                        <a:rPr lang="zh-TW" altLang="en-US" sz="2400" b="1" kern="1200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學位證書、</a:t>
                      </a:r>
                      <a:br>
                        <a:rPr lang="en-US" altLang="zh-TW" sz="2400" b="1" kern="1200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2400" b="1" kern="1200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歷年成績單是否加註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94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學分學程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至少</a:t>
                      </a:r>
                      <a:r>
                        <a:rPr lang="en-US" altLang="zh-TW" sz="24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r>
                        <a:rPr lang="zh-TW" altLang="en-US" sz="2400" b="1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學分</a:t>
                      </a:r>
                      <a:r>
                        <a:rPr lang="en-US" altLang="zh-TW" sz="1600" b="1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1600" b="1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含外系至少</a:t>
                      </a:r>
                      <a:r>
                        <a:rPr lang="en-US" altLang="zh-TW" sz="16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r>
                        <a:rPr lang="zh-TW" altLang="en-US" sz="16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學分</a:t>
                      </a:r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zh-TW" sz="1600" b="1" dirty="0">
                        <a:solidFill>
                          <a:srgbClr val="FF505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~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</a:p>
                  </a:txBody>
                  <a:tcPr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核發學分學程證書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05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第二專長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15~18</a:t>
                      </a:r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r>
                        <a:rPr lang="en-US" altLang="zh-TW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依各系公告</a:t>
                      </a:r>
                      <a:r>
                        <a:rPr lang="en-US" altLang="zh-TW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20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~</a:t>
                      </a:r>
                      <a:r>
                        <a:rPr lang="zh-TW" altLang="en-US" sz="20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 2"/>
                        </a:rPr>
                        <a:t>    </a:t>
                      </a:r>
                      <a:endParaRPr lang="zh-TW" altLang="en-US" sz="2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輔系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畢業總學分</a:t>
                      </a:r>
                      <a:r>
                        <a:rPr lang="en-US" altLang="zh-TW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至少</a:t>
                      </a:r>
                      <a:r>
                        <a:rPr lang="en-US" altLang="zh-TW" sz="24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20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~</a:t>
                      </a:r>
                      <a:r>
                        <a:rPr lang="zh-TW" altLang="en-US" sz="20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 2"/>
                        </a:rPr>
                        <a:t>    </a:t>
                      </a:r>
                      <a:endParaRPr lang="zh-TW" altLang="en-US" sz="2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77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雙主修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畢業總學分</a:t>
                      </a:r>
                      <a:r>
                        <a:rPr lang="en-US" altLang="zh-TW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至少</a:t>
                      </a:r>
                      <a:r>
                        <a:rPr lang="en-US" altLang="zh-TW" sz="24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~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</a:p>
                  </a:txBody>
                  <a:tcPr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 2"/>
                        </a:rPr>
                        <a:t>    </a:t>
                      </a:r>
                      <a:endParaRPr lang="zh-TW" altLang="en-US" sz="2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332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學碩士一貫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依各系所規定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三下</a:t>
                      </a:r>
                    </a:p>
                  </a:txBody>
                  <a:tcPr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177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逕修讀博士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依各系所規定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四下</a:t>
                      </a:r>
                    </a:p>
                  </a:txBody>
                  <a:tcPr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圖片 8">
            <a:extLst>
              <a:ext uri="{FF2B5EF4-FFF2-40B4-BE49-F238E27FC236}">
                <a16:creationId xmlns:a16="http://schemas.microsoft.com/office/drawing/2014/main" id="{32B6B935-7CDC-44CF-A3CF-D32CAB40C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979" y="101960"/>
            <a:ext cx="8901404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44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92196EF9-2472-49A9-AD30-C5442EDFFE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80" y="44489"/>
            <a:ext cx="3501703" cy="533014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E0D79035-46E8-454B-9B0C-DE9913B86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81000"/>
                    </a14:imgEffect>
                    <a14:imgEffect>
                      <a14:sharpenSoften amount="7000"/>
                    </a14:imgEffect>
                    <a14:imgEffect>
                      <a14:saturation sat="1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05" y="806860"/>
            <a:ext cx="6210838" cy="5486875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1AD54790-584F-41D5-9A9D-3EF59E96B4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730" y="5340438"/>
            <a:ext cx="3540688" cy="1663998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BCA0934C-5F36-4E11-B12C-B0F9C7192F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783" y="0"/>
            <a:ext cx="449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49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B7A42F1-D308-401B-8F78-2BE61D0393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80" y="44489"/>
            <a:ext cx="3501703" cy="533014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563D9C2D-2851-435E-BE84-EF4C95D24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783" y="0"/>
            <a:ext cx="4495800" cy="6858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A3029D92-D603-47AF-A4D2-5C44237737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7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136" y="735096"/>
            <a:ext cx="6180356" cy="538780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C93B6EA-8218-4D73-BAEB-F08DBC4037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412" y="5057578"/>
            <a:ext cx="4404742" cy="18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91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2FC927F-1DF1-450E-80AE-04C748043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805" y="-793101"/>
            <a:ext cx="4836389" cy="685800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57813519-3A87-45E3-B8F3-37F28964FAAE}"/>
              </a:ext>
            </a:extLst>
          </p:cNvPr>
          <p:cNvSpPr txBox="1"/>
          <p:nvPr/>
        </p:nvSpPr>
        <p:spPr>
          <a:xfrm>
            <a:off x="244139" y="5803642"/>
            <a:ext cx="64050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 註冊組網頁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https://acad.nkust.edu.tw/p/412-1004-1594.php?Lang=zh-tw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C60EC9A-AC5E-4375-BB16-A79145A20D4C}"/>
              </a:ext>
            </a:extLst>
          </p:cNvPr>
          <p:cNvSpPr/>
          <p:nvPr/>
        </p:nvSpPr>
        <p:spPr>
          <a:xfrm>
            <a:off x="6649228" y="5803642"/>
            <a:ext cx="54428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跨領域專區網址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https://acad.nkust.edu.tw/p/412-1004-2580.php?Lang=zh-tw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04617E88-AE2A-4C39-8960-3480658F78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177" y="4502581"/>
            <a:ext cx="1562318" cy="1562318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C8981300-01B2-40AC-87A5-C310B728DE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02" y="148637"/>
            <a:ext cx="3501703" cy="533014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CA9E1758-728E-4F71-8AAC-DEB9FED537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194" y="4502581"/>
            <a:ext cx="1562318" cy="15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09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180</Words>
  <Application>Microsoft Office PowerPoint</Application>
  <PresentationFormat>寬螢幕</PresentationFormat>
  <Paragraphs>46</Paragraphs>
  <Slides>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3" baseType="lpstr">
      <vt:lpstr>微軟正黑體</vt:lpstr>
      <vt:lpstr>新細明體</vt:lpstr>
      <vt:lpstr>Arial</vt:lpstr>
      <vt:lpstr>Calibri</vt:lpstr>
      <vt:lpstr>Calibri Light</vt:lpstr>
      <vt:lpstr>Wingdings 2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19</cp:revision>
  <dcterms:created xsi:type="dcterms:W3CDTF">2019-10-24T07:15:22Z</dcterms:created>
  <dcterms:modified xsi:type="dcterms:W3CDTF">2019-11-07T15:14:46Z</dcterms:modified>
</cp:coreProperties>
</file>