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notesMasterIdLst>
    <p:notesMasterId r:id="rId9"/>
  </p:notesMasterIdLst>
  <p:handoutMasterIdLst>
    <p:handoutMasterId r:id="rId10"/>
  </p:handoutMasterIdLst>
  <p:sldIdLst>
    <p:sldId id="257" r:id="rId2"/>
    <p:sldId id="259" r:id="rId3"/>
    <p:sldId id="288" r:id="rId4"/>
    <p:sldId id="289" r:id="rId5"/>
    <p:sldId id="260" r:id="rId6"/>
    <p:sldId id="274" r:id="rId7"/>
    <p:sldId id="261" r:id="rId8"/>
  </p:sldIdLst>
  <p:sldSz cx="12192000" cy="6858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F8FD"/>
    <a:srgbClr val="CC00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6" autoAdjust="0"/>
    <p:restoredTop sz="94660" autoAdjust="0"/>
  </p:normalViewPr>
  <p:slideViewPr>
    <p:cSldViewPr snapToGrid="0">
      <p:cViewPr varScale="1">
        <p:scale>
          <a:sx n="106" d="100"/>
          <a:sy n="106" d="100"/>
        </p:scale>
        <p:origin x="738" y="96"/>
      </p:cViewPr>
      <p:guideLst>
        <p:guide orient="horz" pos="2160"/>
        <p:guide pos="3840"/>
      </p:guideLst>
    </p:cSldViewPr>
  </p:slideViewPr>
  <p:outlineViewPr>
    <p:cViewPr>
      <p:scale>
        <a:sx n="33" d="100"/>
        <a:sy n="33" d="100"/>
      </p:scale>
      <p:origin x="0" y="250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B33E02-3A54-42D3-BEE8-138C96FBB8FD}" type="doc">
      <dgm:prSet loTypeId="urn:microsoft.com/office/officeart/2005/8/layout/vList6" loCatId="process" qsTypeId="urn:microsoft.com/office/officeart/2005/8/quickstyle/3d4" qsCatId="3D" csTypeId="urn:microsoft.com/office/officeart/2005/8/colors/accent0_3" csCatId="mainScheme" phldr="1"/>
      <dgm:spPr/>
    </dgm:pt>
    <dgm:pt modelId="{E48ABCC5-CF4A-4204-90A7-EFFA1B868022}">
      <dgm:prSet phldrT="[文字]" custT="1"/>
      <dgm:spPr/>
      <dgm:t>
        <a:bodyPr/>
        <a:lstStyle/>
        <a:p>
          <a:r>
            <a:rPr lang="zh-TW" altLang="en-US" sz="2400" b="1" dirty="0">
              <a:latin typeface="Microsoft YaHei" panose="020B0503020204020204" pitchFamily="34" charset="-122"/>
              <a:ea typeface="Microsoft YaHei" panose="020B0503020204020204" pitchFamily="34" charset="-122"/>
            </a:rPr>
            <a:t>申請計畫</a:t>
          </a:r>
        </a:p>
      </dgm:t>
    </dgm:pt>
    <dgm:pt modelId="{AFA3C564-E480-429D-8AA4-9E82D44C7A4D}" type="parTrans" cxnId="{E1CE4CE6-BCEF-48F2-9080-6756AA8A0757}">
      <dgm:prSet/>
      <dgm:spPr/>
      <dgm:t>
        <a:bodyPr/>
        <a:lstStyle/>
        <a:p>
          <a:endParaRPr lang="zh-TW" altLang="en-US" sz="2400">
            <a:latin typeface="標楷體" panose="03000509000000000000" pitchFamily="65" charset="-120"/>
            <a:ea typeface="標楷體" panose="03000509000000000000" pitchFamily="65" charset="-120"/>
          </a:endParaRPr>
        </a:p>
      </dgm:t>
    </dgm:pt>
    <dgm:pt modelId="{CC97B852-A800-40CE-8DD0-80B773A00918}" type="sibTrans" cxnId="{E1CE4CE6-BCEF-48F2-9080-6756AA8A0757}">
      <dgm:prSet/>
      <dgm:spPr/>
      <dgm:t>
        <a:bodyPr/>
        <a:lstStyle/>
        <a:p>
          <a:endParaRPr lang="zh-TW" altLang="en-US" sz="2400">
            <a:latin typeface="標楷體" panose="03000509000000000000" pitchFamily="65" charset="-120"/>
            <a:ea typeface="標楷體" panose="03000509000000000000" pitchFamily="65" charset="-120"/>
          </a:endParaRPr>
        </a:p>
      </dgm:t>
    </dgm:pt>
    <dgm:pt modelId="{964A4653-0920-464E-A0F0-6F997EC281A4}">
      <dgm:prSet phldrT="[文字]" custT="1"/>
      <dgm:spPr/>
      <dgm:t>
        <a:bodyPr/>
        <a:lstStyle/>
        <a:p>
          <a:r>
            <a:rPr lang="zh-TW" altLang="en-US" sz="2400" b="1" dirty="0">
              <a:latin typeface="Microsoft YaHei" panose="020B0503020204020204" pitchFamily="34" charset="-122"/>
              <a:ea typeface="Microsoft YaHei" panose="020B0503020204020204" pitchFamily="34" charset="-122"/>
            </a:rPr>
            <a:t>審查、公告</a:t>
          </a:r>
        </a:p>
      </dgm:t>
    </dgm:pt>
    <dgm:pt modelId="{1B91A49C-1060-41C9-886A-BA56A88DD1CD}" type="parTrans" cxnId="{6F26F0FC-F183-46DE-8F4C-61FF757B4710}">
      <dgm:prSet/>
      <dgm:spPr/>
      <dgm:t>
        <a:bodyPr/>
        <a:lstStyle/>
        <a:p>
          <a:endParaRPr lang="zh-TW" altLang="en-US" sz="2400">
            <a:latin typeface="標楷體" panose="03000509000000000000" pitchFamily="65" charset="-120"/>
            <a:ea typeface="標楷體" panose="03000509000000000000" pitchFamily="65" charset="-120"/>
          </a:endParaRPr>
        </a:p>
      </dgm:t>
    </dgm:pt>
    <dgm:pt modelId="{FEF1DD56-75E7-4CC1-85F1-8C2E7F27D0FC}" type="sibTrans" cxnId="{6F26F0FC-F183-46DE-8F4C-61FF757B4710}">
      <dgm:prSet/>
      <dgm:spPr/>
      <dgm:t>
        <a:bodyPr/>
        <a:lstStyle/>
        <a:p>
          <a:endParaRPr lang="zh-TW" altLang="en-US" sz="2400">
            <a:latin typeface="標楷體" panose="03000509000000000000" pitchFamily="65" charset="-120"/>
            <a:ea typeface="標楷體" panose="03000509000000000000" pitchFamily="65" charset="-120"/>
          </a:endParaRPr>
        </a:p>
      </dgm:t>
    </dgm:pt>
    <dgm:pt modelId="{5142448C-851E-43C7-8F3C-0980F6F31DC2}">
      <dgm:prSet phldrT="[文字]" custT="1"/>
      <dgm:spPr/>
      <dgm:t>
        <a:bodyPr/>
        <a:lstStyle/>
        <a:p>
          <a:r>
            <a:rPr lang="zh-TW" altLang="en-US" sz="2400" b="1" dirty="0">
              <a:latin typeface="Microsoft YaHei" panose="020B0503020204020204" pitchFamily="34" charset="-122"/>
              <a:ea typeface="Microsoft YaHei" panose="020B0503020204020204" pitchFamily="34" charset="-122"/>
            </a:rPr>
            <a:t>修正計劃書、審核通過</a:t>
          </a:r>
        </a:p>
      </dgm:t>
    </dgm:pt>
    <dgm:pt modelId="{E6193ACB-09CD-4E09-BB4C-FD5FC8BCA4BE}" type="parTrans" cxnId="{D64DEFA8-0971-40A8-A212-9A03B70042DD}">
      <dgm:prSet/>
      <dgm:spPr/>
      <dgm:t>
        <a:bodyPr/>
        <a:lstStyle/>
        <a:p>
          <a:endParaRPr lang="zh-TW" altLang="en-US" sz="2400">
            <a:latin typeface="標楷體" panose="03000509000000000000" pitchFamily="65" charset="-120"/>
            <a:ea typeface="標楷體" panose="03000509000000000000" pitchFamily="65" charset="-120"/>
          </a:endParaRPr>
        </a:p>
      </dgm:t>
    </dgm:pt>
    <dgm:pt modelId="{96F5254A-F606-4C34-A14A-9581693D203B}" type="sibTrans" cxnId="{D64DEFA8-0971-40A8-A212-9A03B70042DD}">
      <dgm:prSet/>
      <dgm:spPr/>
      <dgm:t>
        <a:bodyPr/>
        <a:lstStyle/>
        <a:p>
          <a:endParaRPr lang="zh-TW" altLang="en-US" sz="2400">
            <a:latin typeface="標楷體" panose="03000509000000000000" pitchFamily="65" charset="-120"/>
            <a:ea typeface="標楷體" panose="03000509000000000000" pitchFamily="65" charset="-120"/>
          </a:endParaRPr>
        </a:p>
      </dgm:t>
    </dgm:pt>
    <dgm:pt modelId="{474A9105-89D2-479B-90FA-15D87A5206F3}">
      <dgm:prSet custT="1"/>
      <dgm:spPr/>
      <dgm:t>
        <a:bodyPr/>
        <a:lstStyle/>
        <a:p>
          <a:r>
            <a:rPr lang="zh-TW" altLang="en-US" sz="2400" b="1" dirty="0">
              <a:latin typeface="Microsoft YaHei" panose="020B0503020204020204" pitchFamily="34" charset="-122"/>
              <a:ea typeface="Microsoft YaHei" panose="020B0503020204020204" pitchFamily="34" charset="-122"/>
            </a:rPr>
            <a:t>計畫執行</a:t>
          </a:r>
        </a:p>
      </dgm:t>
    </dgm:pt>
    <dgm:pt modelId="{FD91AC2C-8C1F-4BE7-9131-87F6A7D6BD10}" type="parTrans" cxnId="{6A4ED736-7167-4BB8-A0FD-CA444232C6C5}">
      <dgm:prSet/>
      <dgm:spPr/>
      <dgm:t>
        <a:bodyPr/>
        <a:lstStyle/>
        <a:p>
          <a:endParaRPr lang="zh-TW" altLang="en-US" sz="2400">
            <a:latin typeface="標楷體" panose="03000509000000000000" pitchFamily="65" charset="-120"/>
            <a:ea typeface="標楷體" panose="03000509000000000000" pitchFamily="65" charset="-120"/>
          </a:endParaRPr>
        </a:p>
      </dgm:t>
    </dgm:pt>
    <dgm:pt modelId="{2E5895D2-4DFB-4B48-8F7A-566C9B77724A}" type="sibTrans" cxnId="{6A4ED736-7167-4BB8-A0FD-CA444232C6C5}">
      <dgm:prSet/>
      <dgm:spPr/>
      <dgm:t>
        <a:bodyPr/>
        <a:lstStyle/>
        <a:p>
          <a:endParaRPr lang="zh-TW" altLang="en-US" sz="2400">
            <a:latin typeface="標楷體" panose="03000509000000000000" pitchFamily="65" charset="-120"/>
            <a:ea typeface="標楷體" panose="03000509000000000000" pitchFamily="65" charset="-120"/>
          </a:endParaRPr>
        </a:p>
      </dgm:t>
    </dgm:pt>
    <dgm:pt modelId="{1DB26D5F-B508-4D99-A1A3-653D797E801F}">
      <dgm:prSet custT="1"/>
      <dgm:spPr/>
      <dgm:t>
        <a:bodyPr anchor="ctr"/>
        <a:lstStyle/>
        <a:p>
          <a:r>
            <a:rPr lang="zh-TW" altLang="en-US" sz="2400" b="1" dirty="0">
              <a:latin typeface="Microsoft YaHei" panose="020B0503020204020204" pitchFamily="34" charset="-122"/>
              <a:ea typeface="Microsoft YaHei" panose="020B0503020204020204" pitchFamily="34" charset="-122"/>
            </a:rPr>
            <a:t>預計</a:t>
          </a:r>
          <a:r>
            <a:rPr lang="en-US" altLang="zh-TW" sz="2400" b="1" dirty="0">
              <a:latin typeface="Microsoft YaHei" panose="020B0503020204020204" pitchFamily="34" charset="-122"/>
              <a:ea typeface="Microsoft YaHei" panose="020B0503020204020204" pitchFamily="34" charset="-122"/>
            </a:rPr>
            <a:t>111</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2~3</a:t>
          </a:r>
          <a:r>
            <a:rPr lang="zh-TW" altLang="en-US" sz="2400" b="1" dirty="0">
              <a:latin typeface="Microsoft YaHei" panose="020B0503020204020204" pitchFamily="34" charset="-122"/>
              <a:ea typeface="Microsoft YaHei" panose="020B0503020204020204" pitchFamily="34" charset="-122"/>
            </a:rPr>
            <a:t>月</a:t>
          </a:r>
        </a:p>
      </dgm:t>
    </dgm:pt>
    <dgm:pt modelId="{70E41785-D1C2-4A54-85F7-51A24B4ADAB9}" type="parTrans" cxnId="{57EC8213-E96B-41CD-87F4-B678836EEE94}">
      <dgm:prSet/>
      <dgm:spPr/>
      <dgm:t>
        <a:bodyPr/>
        <a:lstStyle/>
        <a:p>
          <a:endParaRPr lang="zh-TW" altLang="en-US" sz="2400">
            <a:latin typeface="標楷體" panose="03000509000000000000" pitchFamily="65" charset="-120"/>
            <a:ea typeface="標楷體" panose="03000509000000000000" pitchFamily="65" charset="-120"/>
          </a:endParaRPr>
        </a:p>
      </dgm:t>
    </dgm:pt>
    <dgm:pt modelId="{DA1F4E33-6956-4150-871C-203EFD7EE241}" type="sibTrans" cxnId="{57EC8213-E96B-41CD-87F4-B678836EEE94}">
      <dgm:prSet/>
      <dgm:spPr/>
      <dgm:t>
        <a:bodyPr/>
        <a:lstStyle/>
        <a:p>
          <a:endParaRPr lang="zh-TW" altLang="en-US" sz="2400">
            <a:latin typeface="標楷體" panose="03000509000000000000" pitchFamily="65" charset="-120"/>
            <a:ea typeface="標楷體" panose="03000509000000000000" pitchFamily="65" charset="-120"/>
          </a:endParaRPr>
        </a:p>
      </dgm:t>
    </dgm:pt>
    <dgm:pt modelId="{6AF89DE2-9B7C-4A9F-90A3-3099FC3F95BC}">
      <dgm:prSet custT="1"/>
      <dgm:spPr/>
      <dgm:t>
        <a:bodyPr anchor="ctr"/>
        <a:lstStyle/>
        <a:p>
          <a:r>
            <a:rPr lang="zh-TW" altLang="en-US" sz="2400" b="1" dirty="0">
              <a:latin typeface="Microsoft YaHei" panose="020B0503020204020204" pitchFamily="34" charset="-122"/>
              <a:ea typeface="Microsoft YaHei" panose="020B0503020204020204" pitchFamily="34" charset="-122"/>
            </a:rPr>
            <a:t>預計</a:t>
          </a:r>
          <a:r>
            <a:rPr lang="en-US" altLang="en-US" sz="2400" b="1" dirty="0">
              <a:latin typeface="Microsoft YaHei" panose="020B0503020204020204" pitchFamily="34" charset="-122"/>
              <a:ea typeface="Microsoft YaHei" panose="020B0503020204020204" pitchFamily="34" charset="-122"/>
            </a:rPr>
            <a:t>111</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4~6</a:t>
          </a:r>
          <a:r>
            <a:rPr lang="zh-TW" altLang="en-US" sz="2400" b="1" dirty="0">
              <a:latin typeface="Microsoft YaHei" panose="020B0503020204020204" pitchFamily="34" charset="-122"/>
              <a:ea typeface="Microsoft YaHei" panose="020B0503020204020204" pitchFamily="34" charset="-122"/>
            </a:rPr>
            <a:t>月</a:t>
          </a:r>
        </a:p>
      </dgm:t>
    </dgm:pt>
    <dgm:pt modelId="{3DBEC345-3EA9-4E99-A9D0-30DD792157B5}" type="parTrans" cxnId="{5E165039-EAE2-468D-A5FA-4CB5F48C1DF5}">
      <dgm:prSet/>
      <dgm:spPr/>
      <dgm:t>
        <a:bodyPr/>
        <a:lstStyle/>
        <a:p>
          <a:endParaRPr lang="zh-TW" altLang="en-US" sz="2400">
            <a:latin typeface="標楷體" panose="03000509000000000000" pitchFamily="65" charset="-120"/>
            <a:ea typeface="標楷體" panose="03000509000000000000" pitchFamily="65" charset="-120"/>
          </a:endParaRPr>
        </a:p>
      </dgm:t>
    </dgm:pt>
    <dgm:pt modelId="{F08C62A7-0E44-4EE6-9C2F-59FADD20E96E}" type="sibTrans" cxnId="{5E165039-EAE2-468D-A5FA-4CB5F48C1DF5}">
      <dgm:prSet/>
      <dgm:spPr/>
      <dgm:t>
        <a:bodyPr/>
        <a:lstStyle/>
        <a:p>
          <a:endParaRPr lang="zh-TW" altLang="en-US" sz="2400">
            <a:latin typeface="標楷體" panose="03000509000000000000" pitchFamily="65" charset="-120"/>
            <a:ea typeface="標楷體" panose="03000509000000000000" pitchFamily="65" charset="-120"/>
          </a:endParaRPr>
        </a:p>
      </dgm:t>
    </dgm:pt>
    <dgm:pt modelId="{725FFC61-97CC-4A21-B5AC-92A50BE3D8A2}">
      <dgm:prSet custT="1"/>
      <dgm:spPr/>
      <dgm:t>
        <a:bodyPr anchor="ctr"/>
        <a:lstStyle/>
        <a:p>
          <a:pPr algn="l"/>
          <a:r>
            <a:rPr lang="en-US" altLang="zh-TW" sz="2400" b="1" dirty="0">
              <a:latin typeface="Microsoft YaHei" panose="020B0503020204020204" pitchFamily="34" charset="-122"/>
              <a:ea typeface="Microsoft YaHei" panose="020B0503020204020204" pitchFamily="34" charset="-122"/>
            </a:rPr>
            <a:t>110</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12</a:t>
          </a:r>
          <a:r>
            <a:rPr lang="zh-TW" altLang="en-US" sz="2400" b="1" dirty="0">
              <a:latin typeface="Microsoft YaHei" panose="020B0503020204020204" pitchFamily="34" charset="-122"/>
              <a:ea typeface="Microsoft YaHei" panose="020B0503020204020204" pitchFamily="34" charset="-122"/>
            </a:rPr>
            <a:t>月</a:t>
          </a:r>
          <a:r>
            <a:rPr lang="en-US" altLang="zh-TW" sz="2400" b="1" dirty="0">
              <a:latin typeface="Microsoft YaHei" panose="020B0503020204020204" pitchFamily="34" charset="-122"/>
              <a:ea typeface="Microsoft YaHei" panose="020B0503020204020204" pitchFamily="34" charset="-122"/>
            </a:rPr>
            <a:t>1</a:t>
          </a:r>
          <a:r>
            <a:rPr lang="zh-TW" altLang="en-US" sz="2400" b="1" dirty="0">
              <a:latin typeface="Microsoft YaHei" panose="020B0503020204020204" pitchFamily="34" charset="-122"/>
              <a:ea typeface="Microsoft YaHei" panose="020B0503020204020204" pitchFamily="34" charset="-122"/>
            </a:rPr>
            <a:t>日</a:t>
          </a:r>
          <a:r>
            <a:rPr lang="en-US" altLang="zh-TW" sz="2400" b="1" dirty="0">
              <a:latin typeface="Microsoft YaHei" panose="020B0503020204020204" pitchFamily="34" charset="-122"/>
              <a:ea typeface="Microsoft YaHei" panose="020B0503020204020204" pitchFamily="34" charset="-122"/>
            </a:rPr>
            <a:t>~111</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1</a:t>
          </a:r>
          <a:r>
            <a:rPr lang="zh-TW" altLang="en-US" sz="2400" b="1" dirty="0">
              <a:latin typeface="Microsoft YaHei" panose="020B0503020204020204" pitchFamily="34" charset="-122"/>
              <a:ea typeface="Microsoft YaHei" panose="020B0503020204020204" pitchFamily="34" charset="-122"/>
            </a:rPr>
            <a:t>月</a:t>
          </a:r>
          <a:r>
            <a:rPr lang="en-US" altLang="zh-TW" sz="2400" b="1" dirty="0">
              <a:latin typeface="Microsoft YaHei" panose="020B0503020204020204" pitchFamily="34" charset="-122"/>
              <a:ea typeface="Microsoft YaHei" panose="020B0503020204020204" pitchFamily="34" charset="-122"/>
            </a:rPr>
            <a:t>25</a:t>
          </a:r>
          <a:r>
            <a:rPr lang="zh-TW" altLang="en-US" sz="2400" b="1" dirty="0">
              <a:latin typeface="Microsoft YaHei" panose="020B0503020204020204" pitchFamily="34" charset="-122"/>
              <a:ea typeface="Microsoft YaHei" panose="020B0503020204020204" pitchFamily="34" charset="-122"/>
            </a:rPr>
            <a:t>日</a:t>
          </a:r>
        </a:p>
      </dgm:t>
    </dgm:pt>
    <dgm:pt modelId="{52DB8822-86FD-4E61-9F7A-7CC83834B502}" type="sibTrans" cxnId="{830AC288-A369-47B6-B6FD-EBCF1DD013EE}">
      <dgm:prSet/>
      <dgm:spPr/>
      <dgm:t>
        <a:bodyPr/>
        <a:lstStyle/>
        <a:p>
          <a:endParaRPr lang="zh-TW" altLang="en-US" sz="2400">
            <a:latin typeface="標楷體" panose="03000509000000000000" pitchFamily="65" charset="-120"/>
            <a:ea typeface="標楷體" panose="03000509000000000000" pitchFamily="65" charset="-120"/>
          </a:endParaRPr>
        </a:p>
      </dgm:t>
    </dgm:pt>
    <dgm:pt modelId="{6A5C4C8C-AF0A-44B2-A11F-38CFC53329EF}" type="parTrans" cxnId="{830AC288-A369-47B6-B6FD-EBCF1DD013EE}">
      <dgm:prSet/>
      <dgm:spPr/>
      <dgm:t>
        <a:bodyPr/>
        <a:lstStyle/>
        <a:p>
          <a:endParaRPr lang="zh-TW" altLang="en-US" sz="2400">
            <a:latin typeface="標楷體" panose="03000509000000000000" pitchFamily="65" charset="-120"/>
            <a:ea typeface="標楷體" panose="03000509000000000000" pitchFamily="65" charset="-120"/>
          </a:endParaRPr>
        </a:p>
      </dgm:t>
    </dgm:pt>
    <dgm:pt modelId="{F8E632AD-555F-4969-8B57-F0FC41379ABB}">
      <dgm:prSet custT="1"/>
      <dgm:spPr/>
      <dgm:t>
        <a:bodyPr anchor="ctr"/>
        <a:lstStyle/>
        <a:p>
          <a:r>
            <a:rPr lang="en-US" altLang="zh-TW" sz="2400" b="1" dirty="0">
              <a:latin typeface="Microsoft YaHei" panose="020B0503020204020204" pitchFamily="34" charset="-122"/>
              <a:ea typeface="Microsoft YaHei" panose="020B0503020204020204" pitchFamily="34" charset="-122"/>
            </a:rPr>
            <a:t>111</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7</a:t>
          </a:r>
          <a:r>
            <a:rPr lang="zh-TW" altLang="en-US" sz="2400" b="1" dirty="0">
              <a:latin typeface="Microsoft YaHei" panose="020B0503020204020204" pitchFamily="34" charset="-122"/>
              <a:ea typeface="Microsoft YaHei" panose="020B0503020204020204" pitchFamily="34" charset="-122"/>
            </a:rPr>
            <a:t>月</a:t>
          </a:r>
          <a:r>
            <a:rPr lang="en-US" altLang="zh-TW" sz="2400" b="1" dirty="0">
              <a:latin typeface="Microsoft YaHei" panose="020B0503020204020204" pitchFamily="34" charset="-122"/>
              <a:ea typeface="Microsoft YaHei" panose="020B0503020204020204" pitchFamily="34" charset="-122"/>
            </a:rPr>
            <a:t>1</a:t>
          </a:r>
          <a:r>
            <a:rPr lang="zh-TW" altLang="en-US" sz="2400" b="1" dirty="0">
              <a:latin typeface="Microsoft YaHei" panose="020B0503020204020204" pitchFamily="34" charset="-122"/>
              <a:ea typeface="Microsoft YaHei" panose="020B0503020204020204" pitchFamily="34" charset="-122"/>
            </a:rPr>
            <a:t>日</a:t>
          </a:r>
          <a:r>
            <a:rPr lang="en-US" altLang="zh-TW" sz="2400" b="1" dirty="0">
              <a:latin typeface="Microsoft YaHei" panose="020B0503020204020204" pitchFamily="34" charset="-122"/>
              <a:ea typeface="Microsoft YaHei" panose="020B0503020204020204" pitchFamily="34" charset="-122"/>
            </a:rPr>
            <a:t>~112</a:t>
          </a:r>
          <a:r>
            <a:rPr lang="zh-TW" altLang="en-US" sz="2400" b="1" dirty="0">
              <a:latin typeface="Microsoft YaHei" panose="020B0503020204020204" pitchFamily="34" charset="-122"/>
              <a:ea typeface="Microsoft YaHei" panose="020B0503020204020204" pitchFamily="34" charset="-122"/>
            </a:rPr>
            <a:t>年</a:t>
          </a:r>
          <a:r>
            <a:rPr lang="en-US" altLang="zh-TW" sz="2400" b="1" dirty="0">
              <a:latin typeface="Microsoft YaHei" panose="020B0503020204020204" pitchFamily="34" charset="-122"/>
              <a:ea typeface="Microsoft YaHei" panose="020B0503020204020204" pitchFamily="34" charset="-122"/>
            </a:rPr>
            <a:t>8</a:t>
          </a:r>
          <a:r>
            <a:rPr lang="zh-TW" altLang="en-US" sz="2400" b="1" dirty="0">
              <a:latin typeface="Microsoft YaHei" panose="020B0503020204020204" pitchFamily="34" charset="-122"/>
              <a:ea typeface="Microsoft YaHei" panose="020B0503020204020204" pitchFamily="34" charset="-122"/>
            </a:rPr>
            <a:t>月</a:t>
          </a:r>
          <a:r>
            <a:rPr lang="en-US" altLang="zh-TW" sz="2400" b="1" dirty="0">
              <a:latin typeface="Microsoft YaHei" panose="020B0503020204020204" pitchFamily="34" charset="-122"/>
              <a:ea typeface="Microsoft YaHei" panose="020B0503020204020204" pitchFamily="34" charset="-122"/>
            </a:rPr>
            <a:t>31</a:t>
          </a:r>
          <a:r>
            <a:rPr lang="zh-TW" altLang="en-US" sz="2400" b="1" dirty="0">
              <a:latin typeface="Microsoft YaHei" panose="020B0503020204020204" pitchFamily="34" charset="-122"/>
              <a:ea typeface="Microsoft YaHei" panose="020B0503020204020204" pitchFamily="34" charset="-122"/>
            </a:rPr>
            <a:t>日</a:t>
          </a:r>
        </a:p>
      </dgm:t>
    </dgm:pt>
    <dgm:pt modelId="{81C4B080-3596-4168-B70F-AD7812367FC7}" type="sibTrans" cxnId="{D245FC71-B214-4144-8219-67D7E74F5793}">
      <dgm:prSet/>
      <dgm:spPr/>
      <dgm:t>
        <a:bodyPr/>
        <a:lstStyle/>
        <a:p>
          <a:endParaRPr lang="zh-TW" altLang="en-US" sz="2400">
            <a:latin typeface="標楷體" panose="03000509000000000000" pitchFamily="65" charset="-120"/>
            <a:ea typeface="標楷體" panose="03000509000000000000" pitchFamily="65" charset="-120"/>
          </a:endParaRPr>
        </a:p>
      </dgm:t>
    </dgm:pt>
    <dgm:pt modelId="{37B08947-7F46-4A9F-874A-63920976999E}" type="parTrans" cxnId="{D245FC71-B214-4144-8219-67D7E74F5793}">
      <dgm:prSet/>
      <dgm:spPr/>
      <dgm:t>
        <a:bodyPr/>
        <a:lstStyle/>
        <a:p>
          <a:endParaRPr lang="zh-TW" altLang="en-US" sz="2400">
            <a:latin typeface="標楷體" panose="03000509000000000000" pitchFamily="65" charset="-120"/>
            <a:ea typeface="標楷體" panose="03000509000000000000" pitchFamily="65" charset="-120"/>
          </a:endParaRPr>
        </a:p>
      </dgm:t>
    </dgm:pt>
    <dgm:pt modelId="{41116ADE-B1FF-48C6-87DA-A069A30CABAF}" type="pres">
      <dgm:prSet presAssocID="{73B33E02-3A54-42D3-BEE8-138C96FBB8FD}" presName="Name0" presStyleCnt="0">
        <dgm:presLayoutVars>
          <dgm:dir/>
          <dgm:animLvl val="lvl"/>
          <dgm:resizeHandles/>
        </dgm:presLayoutVars>
      </dgm:prSet>
      <dgm:spPr/>
    </dgm:pt>
    <dgm:pt modelId="{FCE1571F-A0E1-4572-A1CC-B984220EFFB2}" type="pres">
      <dgm:prSet presAssocID="{E48ABCC5-CF4A-4204-90A7-EFFA1B868022}" presName="linNode" presStyleCnt="0"/>
      <dgm:spPr/>
    </dgm:pt>
    <dgm:pt modelId="{2D4304F5-63DC-402D-97AD-19B55EEF0B8C}" type="pres">
      <dgm:prSet presAssocID="{E48ABCC5-CF4A-4204-90A7-EFFA1B868022}" presName="parentShp" presStyleLbl="node1" presStyleIdx="0" presStyleCnt="4">
        <dgm:presLayoutVars>
          <dgm:bulletEnabled val="1"/>
        </dgm:presLayoutVars>
      </dgm:prSet>
      <dgm:spPr/>
    </dgm:pt>
    <dgm:pt modelId="{26A87E47-EDB8-45C8-9400-F17C99A48101}" type="pres">
      <dgm:prSet presAssocID="{E48ABCC5-CF4A-4204-90A7-EFFA1B868022}" presName="childShp" presStyleLbl="bgAccFollowNode1" presStyleIdx="0" presStyleCnt="4">
        <dgm:presLayoutVars>
          <dgm:bulletEnabled val="1"/>
        </dgm:presLayoutVars>
      </dgm:prSet>
      <dgm:spPr/>
    </dgm:pt>
    <dgm:pt modelId="{63CDB33A-039E-4A01-930D-63F9FCF413EB}" type="pres">
      <dgm:prSet presAssocID="{CC97B852-A800-40CE-8DD0-80B773A00918}" presName="spacing" presStyleCnt="0"/>
      <dgm:spPr/>
    </dgm:pt>
    <dgm:pt modelId="{78B34E7C-7994-46F4-BDCB-66077A102A70}" type="pres">
      <dgm:prSet presAssocID="{964A4653-0920-464E-A0F0-6F997EC281A4}" presName="linNode" presStyleCnt="0"/>
      <dgm:spPr/>
    </dgm:pt>
    <dgm:pt modelId="{98528C6F-4790-42FC-B9F5-321B571DF571}" type="pres">
      <dgm:prSet presAssocID="{964A4653-0920-464E-A0F0-6F997EC281A4}" presName="parentShp" presStyleLbl="node1" presStyleIdx="1" presStyleCnt="4">
        <dgm:presLayoutVars>
          <dgm:bulletEnabled val="1"/>
        </dgm:presLayoutVars>
      </dgm:prSet>
      <dgm:spPr/>
    </dgm:pt>
    <dgm:pt modelId="{ACB68612-45BF-43D9-B830-EB4D699AF13B}" type="pres">
      <dgm:prSet presAssocID="{964A4653-0920-464E-A0F0-6F997EC281A4}" presName="childShp" presStyleLbl="bgAccFollowNode1" presStyleIdx="1" presStyleCnt="4" custLinFactNeighborX="-10" custLinFactNeighborY="-3021">
        <dgm:presLayoutVars>
          <dgm:bulletEnabled val="1"/>
        </dgm:presLayoutVars>
      </dgm:prSet>
      <dgm:spPr/>
    </dgm:pt>
    <dgm:pt modelId="{BB85617A-1019-444C-9575-00D32581B7B8}" type="pres">
      <dgm:prSet presAssocID="{FEF1DD56-75E7-4CC1-85F1-8C2E7F27D0FC}" presName="spacing" presStyleCnt="0"/>
      <dgm:spPr/>
    </dgm:pt>
    <dgm:pt modelId="{641E6B67-31DF-4B87-A21D-91EE8199C5F2}" type="pres">
      <dgm:prSet presAssocID="{5142448C-851E-43C7-8F3C-0980F6F31DC2}" presName="linNode" presStyleCnt="0"/>
      <dgm:spPr/>
    </dgm:pt>
    <dgm:pt modelId="{4DCE645F-4DA8-4D89-B04D-22D578AF17D4}" type="pres">
      <dgm:prSet presAssocID="{5142448C-851E-43C7-8F3C-0980F6F31DC2}" presName="parentShp" presStyleLbl="node1" presStyleIdx="2" presStyleCnt="4">
        <dgm:presLayoutVars>
          <dgm:bulletEnabled val="1"/>
        </dgm:presLayoutVars>
      </dgm:prSet>
      <dgm:spPr/>
    </dgm:pt>
    <dgm:pt modelId="{F28BA6D2-6042-4C47-B418-563586181AD2}" type="pres">
      <dgm:prSet presAssocID="{5142448C-851E-43C7-8F3C-0980F6F31DC2}" presName="childShp" presStyleLbl="bgAccFollowNode1" presStyleIdx="2" presStyleCnt="4">
        <dgm:presLayoutVars>
          <dgm:bulletEnabled val="1"/>
        </dgm:presLayoutVars>
      </dgm:prSet>
      <dgm:spPr/>
    </dgm:pt>
    <dgm:pt modelId="{2D0CF9B5-4169-48C9-9927-C0291966210F}" type="pres">
      <dgm:prSet presAssocID="{96F5254A-F606-4C34-A14A-9581693D203B}" presName="spacing" presStyleCnt="0"/>
      <dgm:spPr/>
    </dgm:pt>
    <dgm:pt modelId="{2AF71EA8-D5C7-4029-858A-67D09EFAEA2B}" type="pres">
      <dgm:prSet presAssocID="{474A9105-89D2-479B-90FA-15D87A5206F3}" presName="linNode" presStyleCnt="0"/>
      <dgm:spPr/>
    </dgm:pt>
    <dgm:pt modelId="{1167EE73-6A99-4D36-A8B6-B4B67C944752}" type="pres">
      <dgm:prSet presAssocID="{474A9105-89D2-479B-90FA-15D87A5206F3}" presName="parentShp" presStyleLbl="node1" presStyleIdx="3" presStyleCnt="4">
        <dgm:presLayoutVars>
          <dgm:bulletEnabled val="1"/>
        </dgm:presLayoutVars>
      </dgm:prSet>
      <dgm:spPr/>
    </dgm:pt>
    <dgm:pt modelId="{423B13DF-FA33-4815-8AC8-0F5071F6F358}" type="pres">
      <dgm:prSet presAssocID="{474A9105-89D2-479B-90FA-15D87A5206F3}" presName="childShp" presStyleLbl="bgAccFollowNode1" presStyleIdx="3" presStyleCnt="4">
        <dgm:presLayoutVars>
          <dgm:bulletEnabled val="1"/>
        </dgm:presLayoutVars>
      </dgm:prSet>
      <dgm:spPr/>
    </dgm:pt>
  </dgm:ptLst>
  <dgm:cxnLst>
    <dgm:cxn modelId="{09F80C11-0C87-4982-8762-9BC5A6DB3A43}" type="presOf" srcId="{964A4653-0920-464E-A0F0-6F997EC281A4}" destId="{98528C6F-4790-42FC-B9F5-321B571DF571}" srcOrd="0" destOrd="0" presId="urn:microsoft.com/office/officeart/2005/8/layout/vList6"/>
    <dgm:cxn modelId="{57EC8213-E96B-41CD-87F4-B678836EEE94}" srcId="{964A4653-0920-464E-A0F0-6F997EC281A4}" destId="{1DB26D5F-B508-4D99-A1A3-653D797E801F}" srcOrd="0" destOrd="0" parTransId="{70E41785-D1C2-4A54-85F7-51A24B4ADAB9}" sibTransId="{DA1F4E33-6956-4150-871C-203EFD7EE241}"/>
    <dgm:cxn modelId="{F5126616-7F6D-4944-970C-CA326BC0BF90}" type="presOf" srcId="{474A9105-89D2-479B-90FA-15D87A5206F3}" destId="{1167EE73-6A99-4D36-A8B6-B4B67C944752}" srcOrd="0" destOrd="0" presId="urn:microsoft.com/office/officeart/2005/8/layout/vList6"/>
    <dgm:cxn modelId="{A3084621-E359-4D3D-864E-6B82EE4E9117}" type="presOf" srcId="{1DB26D5F-B508-4D99-A1A3-653D797E801F}" destId="{ACB68612-45BF-43D9-B830-EB4D699AF13B}" srcOrd="0" destOrd="0" presId="urn:microsoft.com/office/officeart/2005/8/layout/vList6"/>
    <dgm:cxn modelId="{6A4ED736-7167-4BB8-A0FD-CA444232C6C5}" srcId="{73B33E02-3A54-42D3-BEE8-138C96FBB8FD}" destId="{474A9105-89D2-479B-90FA-15D87A5206F3}" srcOrd="3" destOrd="0" parTransId="{FD91AC2C-8C1F-4BE7-9131-87F6A7D6BD10}" sibTransId="{2E5895D2-4DFB-4B48-8F7A-566C9B77724A}"/>
    <dgm:cxn modelId="{5E165039-EAE2-468D-A5FA-4CB5F48C1DF5}" srcId="{5142448C-851E-43C7-8F3C-0980F6F31DC2}" destId="{6AF89DE2-9B7C-4A9F-90A3-3099FC3F95BC}" srcOrd="0" destOrd="0" parTransId="{3DBEC345-3EA9-4E99-A9D0-30DD792157B5}" sibTransId="{F08C62A7-0E44-4EE6-9C2F-59FADD20E96E}"/>
    <dgm:cxn modelId="{5425FD6A-BE8C-4539-8354-5C89A604703F}" type="presOf" srcId="{F8E632AD-555F-4969-8B57-F0FC41379ABB}" destId="{423B13DF-FA33-4815-8AC8-0F5071F6F358}" srcOrd="0" destOrd="0" presId="urn:microsoft.com/office/officeart/2005/8/layout/vList6"/>
    <dgm:cxn modelId="{D245FC71-B214-4144-8219-67D7E74F5793}" srcId="{474A9105-89D2-479B-90FA-15D87A5206F3}" destId="{F8E632AD-555F-4969-8B57-F0FC41379ABB}" srcOrd="0" destOrd="0" parTransId="{37B08947-7F46-4A9F-874A-63920976999E}" sibTransId="{81C4B080-3596-4168-B70F-AD7812367FC7}"/>
    <dgm:cxn modelId="{93045C55-7F76-4D99-A13E-05C60B3255EB}" type="presOf" srcId="{73B33E02-3A54-42D3-BEE8-138C96FBB8FD}" destId="{41116ADE-B1FF-48C6-87DA-A069A30CABAF}" srcOrd="0" destOrd="0" presId="urn:microsoft.com/office/officeart/2005/8/layout/vList6"/>
    <dgm:cxn modelId="{830AC288-A369-47B6-B6FD-EBCF1DD013EE}" srcId="{E48ABCC5-CF4A-4204-90A7-EFFA1B868022}" destId="{725FFC61-97CC-4A21-B5AC-92A50BE3D8A2}" srcOrd="0" destOrd="0" parTransId="{6A5C4C8C-AF0A-44B2-A11F-38CFC53329EF}" sibTransId="{52DB8822-86FD-4E61-9F7A-7CC83834B502}"/>
    <dgm:cxn modelId="{D64DEFA8-0971-40A8-A212-9A03B70042DD}" srcId="{73B33E02-3A54-42D3-BEE8-138C96FBB8FD}" destId="{5142448C-851E-43C7-8F3C-0980F6F31DC2}" srcOrd="2" destOrd="0" parTransId="{E6193ACB-09CD-4E09-BB4C-FD5FC8BCA4BE}" sibTransId="{96F5254A-F606-4C34-A14A-9581693D203B}"/>
    <dgm:cxn modelId="{B0EFDFE2-1E7C-40AB-A484-A2C312F3C796}" type="presOf" srcId="{E48ABCC5-CF4A-4204-90A7-EFFA1B868022}" destId="{2D4304F5-63DC-402D-97AD-19B55EEF0B8C}" srcOrd="0" destOrd="0" presId="urn:microsoft.com/office/officeart/2005/8/layout/vList6"/>
    <dgm:cxn modelId="{91D814E4-683B-47A2-9D64-5D7CA5235746}" type="presOf" srcId="{5142448C-851E-43C7-8F3C-0980F6F31DC2}" destId="{4DCE645F-4DA8-4D89-B04D-22D578AF17D4}" srcOrd="0" destOrd="0" presId="urn:microsoft.com/office/officeart/2005/8/layout/vList6"/>
    <dgm:cxn modelId="{E1CE4CE6-BCEF-48F2-9080-6756AA8A0757}" srcId="{73B33E02-3A54-42D3-BEE8-138C96FBB8FD}" destId="{E48ABCC5-CF4A-4204-90A7-EFFA1B868022}" srcOrd="0" destOrd="0" parTransId="{AFA3C564-E480-429D-8AA4-9E82D44C7A4D}" sibTransId="{CC97B852-A800-40CE-8DD0-80B773A00918}"/>
    <dgm:cxn modelId="{CD7430E7-27E3-4759-808D-B7DB7880A8C3}" type="presOf" srcId="{6AF89DE2-9B7C-4A9F-90A3-3099FC3F95BC}" destId="{F28BA6D2-6042-4C47-B418-563586181AD2}" srcOrd="0" destOrd="0" presId="urn:microsoft.com/office/officeart/2005/8/layout/vList6"/>
    <dgm:cxn modelId="{F702ECEA-0CB5-4E78-AFCE-DFEAB07CBC4D}" type="presOf" srcId="{725FFC61-97CC-4A21-B5AC-92A50BE3D8A2}" destId="{26A87E47-EDB8-45C8-9400-F17C99A48101}" srcOrd="0" destOrd="0" presId="urn:microsoft.com/office/officeart/2005/8/layout/vList6"/>
    <dgm:cxn modelId="{6F26F0FC-F183-46DE-8F4C-61FF757B4710}" srcId="{73B33E02-3A54-42D3-BEE8-138C96FBB8FD}" destId="{964A4653-0920-464E-A0F0-6F997EC281A4}" srcOrd="1" destOrd="0" parTransId="{1B91A49C-1060-41C9-886A-BA56A88DD1CD}" sibTransId="{FEF1DD56-75E7-4CC1-85F1-8C2E7F27D0FC}"/>
    <dgm:cxn modelId="{D463634A-D22F-4F25-81D1-0A29C3F5D2E4}" type="presParOf" srcId="{41116ADE-B1FF-48C6-87DA-A069A30CABAF}" destId="{FCE1571F-A0E1-4572-A1CC-B984220EFFB2}" srcOrd="0" destOrd="0" presId="urn:microsoft.com/office/officeart/2005/8/layout/vList6"/>
    <dgm:cxn modelId="{F8BAE53A-DAE6-4024-BB23-322B83887D54}" type="presParOf" srcId="{FCE1571F-A0E1-4572-A1CC-B984220EFFB2}" destId="{2D4304F5-63DC-402D-97AD-19B55EEF0B8C}" srcOrd="0" destOrd="0" presId="urn:microsoft.com/office/officeart/2005/8/layout/vList6"/>
    <dgm:cxn modelId="{5CE3A565-0FC2-44CC-AF12-C91D97133CE4}" type="presParOf" srcId="{FCE1571F-A0E1-4572-A1CC-B984220EFFB2}" destId="{26A87E47-EDB8-45C8-9400-F17C99A48101}" srcOrd="1" destOrd="0" presId="urn:microsoft.com/office/officeart/2005/8/layout/vList6"/>
    <dgm:cxn modelId="{F75D8CBF-7085-42D7-ACE9-62AD83CC6EA4}" type="presParOf" srcId="{41116ADE-B1FF-48C6-87DA-A069A30CABAF}" destId="{63CDB33A-039E-4A01-930D-63F9FCF413EB}" srcOrd="1" destOrd="0" presId="urn:microsoft.com/office/officeart/2005/8/layout/vList6"/>
    <dgm:cxn modelId="{79B5F06B-E6FF-4D9C-899B-31A1839D9DCB}" type="presParOf" srcId="{41116ADE-B1FF-48C6-87DA-A069A30CABAF}" destId="{78B34E7C-7994-46F4-BDCB-66077A102A70}" srcOrd="2" destOrd="0" presId="urn:microsoft.com/office/officeart/2005/8/layout/vList6"/>
    <dgm:cxn modelId="{1F6C23BF-2D03-4AFC-BAEB-815EBB6FC749}" type="presParOf" srcId="{78B34E7C-7994-46F4-BDCB-66077A102A70}" destId="{98528C6F-4790-42FC-B9F5-321B571DF571}" srcOrd="0" destOrd="0" presId="urn:microsoft.com/office/officeart/2005/8/layout/vList6"/>
    <dgm:cxn modelId="{BD35339A-D67B-43EA-A8B9-1D73AD8DE754}" type="presParOf" srcId="{78B34E7C-7994-46F4-BDCB-66077A102A70}" destId="{ACB68612-45BF-43D9-B830-EB4D699AF13B}" srcOrd="1" destOrd="0" presId="urn:microsoft.com/office/officeart/2005/8/layout/vList6"/>
    <dgm:cxn modelId="{85157041-09FC-44C8-8643-40E8396D9CB8}" type="presParOf" srcId="{41116ADE-B1FF-48C6-87DA-A069A30CABAF}" destId="{BB85617A-1019-444C-9575-00D32581B7B8}" srcOrd="3" destOrd="0" presId="urn:microsoft.com/office/officeart/2005/8/layout/vList6"/>
    <dgm:cxn modelId="{8C5A7B6D-F6FF-4158-8192-2958965AC272}" type="presParOf" srcId="{41116ADE-B1FF-48C6-87DA-A069A30CABAF}" destId="{641E6B67-31DF-4B87-A21D-91EE8199C5F2}" srcOrd="4" destOrd="0" presId="urn:microsoft.com/office/officeart/2005/8/layout/vList6"/>
    <dgm:cxn modelId="{C903FEA4-03E5-432F-86B3-D5C071DF61B0}" type="presParOf" srcId="{641E6B67-31DF-4B87-A21D-91EE8199C5F2}" destId="{4DCE645F-4DA8-4D89-B04D-22D578AF17D4}" srcOrd="0" destOrd="0" presId="urn:microsoft.com/office/officeart/2005/8/layout/vList6"/>
    <dgm:cxn modelId="{7D5260DC-517E-486C-A70E-1E6368B24246}" type="presParOf" srcId="{641E6B67-31DF-4B87-A21D-91EE8199C5F2}" destId="{F28BA6D2-6042-4C47-B418-563586181AD2}" srcOrd="1" destOrd="0" presId="urn:microsoft.com/office/officeart/2005/8/layout/vList6"/>
    <dgm:cxn modelId="{0F1E77BB-484A-421F-BC28-C75DAD21F359}" type="presParOf" srcId="{41116ADE-B1FF-48C6-87DA-A069A30CABAF}" destId="{2D0CF9B5-4169-48C9-9927-C0291966210F}" srcOrd="5" destOrd="0" presId="urn:microsoft.com/office/officeart/2005/8/layout/vList6"/>
    <dgm:cxn modelId="{FC2FD0E6-FE9F-429D-9EA3-1AE89E55B8EC}" type="presParOf" srcId="{41116ADE-B1FF-48C6-87DA-A069A30CABAF}" destId="{2AF71EA8-D5C7-4029-858A-67D09EFAEA2B}" srcOrd="6" destOrd="0" presId="urn:microsoft.com/office/officeart/2005/8/layout/vList6"/>
    <dgm:cxn modelId="{FBCE9A57-C9AE-4F09-B62C-935282C22B40}" type="presParOf" srcId="{2AF71EA8-D5C7-4029-858A-67D09EFAEA2B}" destId="{1167EE73-6A99-4D36-A8B6-B4B67C944752}" srcOrd="0" destOrd="0" presId="urn:microsoft.com/office/officeart/2005/8/layout/vList6"/>
    <dgm:cxn modelId="{8C677239-87FA-4265-AAB9-B0D4AD63AAC3}" type="presParOf" srcId="{2AF71EA8-D5C7-4029-858A-67D09EFAEA2B}" destId="{423B13DF-FA33-4815-8AC8-0F5071F6F358}"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87E47-EDB8-45C8-9400-F17C99A48101}">
      <dsp:nvSpPr>
        <dsp:cNvPr id="0" name=""/>
        <dsp:cNvSpPr/>
      </dsp:nvSpPr>
      <dsp:spPr>
        <a:xfrm>
          <a:off x="3414683" y="1069"/>
          <a:ext cx="5122025" cy="848630"/>
        </a:xfrm>
        <a:prstGeom prst="rightArrow">
          <a:avLst>
            <a:gd name="adj1" fmla="val 75000"/>
            <a:gd name="adj2" fmla="val 50000"/>
          </a:avLst>
        </a:prstGeom>
        <a:solidFill>
          <a:schemeClr val="dk2">
            <a:alpha val="90000"/>
            <a:tint val="40000"/>
            <a:hueOff val="0"/>
            <a:satOff val="0"/>
            <a:lumOff val="0"/>
            <a:alphaOff val="0"/>
          </a:schemeClr>
        </a:solidFill>
        <a:ln w="12700" cap="rnd" cmpd="sng" algn="ctr">
          <a:solidFill>
            <a:schemeClr val="dk2">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altLang="zh-TW" sz="2400" b="1" kern="1200" dirty="0">
              <a:latin typeface="Microsoft YaHei" panose="020B0503020204020204" pitchFamily="34" charset="-122"/>
              <a:ea typeface="Microsoft YaHei" panose="020B0503020204020204" pitchFamily="34" charset="-122"/>
            </a:rPr>
            <a:t>110</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12</a:t>
          </a:r>
          <a:r>
            <a:rPr lang="zh-TW" altLang="en-US" sz="2400" b="1" kern="1200" dirty="0">
              <a:latin typeface="Microsoft YaHei" panose="020B0503020204020204" pitchFamily="34" charset="-122"/>
              <a:ea typeface="Microsoft YaHei" panose="020B0503020204020204" pitchFamily="34" charset="-122"/>
            </a:rPr>
            <a:t>月</a:t>
          </a:r>
          <a:r>
            <a:rPr lang="en-US" altLang="zh-TW" sz="2400" b="1" kern="1200" dirty="0">
              <a:latin typeface="Microsoft YaHei" panose="020B0503020204020204" pitchFamily="34" charset="-122"/>
              <a:ea typeface="Microsoft YaHei" panose="020B0503020204020204" pitchFamily="34" charset="-122"/>
            </a:rPr>
            <a:t>1</a:t>
          </a:r>
          <a:r>
            <a:rPr lang="zh-TW" altLang="en-US" sz="2400" b="1" kern="1200" dirty="0">
              <a:latin typeface="Microsoft YaHei" panose="020B0503020204020204" pitchFamily="34" charset="-122"/>
              <a:ea typeface="Microsoft YaHei" panose="020B0503020204020204" pitchFamily="34" charset="-122"/>
            </a:rPr>
            <a:t>日</a:t>
          </a:r>
          <a:r>
            <a:rPr lang="en-US" altLang="zh-TW" sz="2400" b="1" kern="1200" dirty="0">
              <a:latin typeface="Microsoft YaHei" panose="020B0503020204020204" pitchFamily="34" charset="-122"/>
              <a:ea typeface="Microsoft YaHei" panose="020B0503020204020204" pitchFamily="34" charset="-122"/>
            </a:rPr>
            <a:t>~111</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1</a:t>
          </a:r>
          <a:r>
            <a:rPr lang="zh-TW" altLang="en-US" sz="2400" b="1" kern="1200" dirty="0">
              <a:latin typeface="Microsoft YaHei" panose="020B0503020204020204" pitchFamily="34" charset="-122"/>
              <a:ea typeface="Microsoft YaHei" panose="020B0503020204020204" pitchFamily="34" charset="-122"/>
            </a:rPr>
            <a:t>月</a:t>
          </a:r>
          <a:r>
            <a:rPr lang="en-US" altLang="zh-TW" sz="2400" b="1" kern="1200" dirty="0">
              <a:latin typeface="Microsoft YaHei" panose="020B0503020204020204" pitchFamily="34" charset="-122"/>
              <a:ea typeface="Microsoft YaHei" panose="020B0503020204020204" pitchFamily="34" charset="-122"/>
            </a:rPr>
            <a:t>25</a:t>
          </a:r>
          <a:r>
            <a:rPr lang="zh-TW" altLang="en-US" sz="2400" b="1" kern="1200" dirty="0">
              <a:latin typeface="Microsoft YaHei" panose="020B0503020204020204" pitchFamily="34" charset="-122"/>
              <a:ea typeface="Microsoft YaHei" panose="020B0503020204020204" pitchFamily="34" charset="-122"/>
            </a:rPr>
            <a:t>日</a:t>
          </a:r>
        </a:p>
      </dsp:txBody>
      <dsp:txXfrm>
        <a:off x="3414683" y="107148"/>
        <a:ext cx="4803789" cy="636472"/>
      </dsp:txXfrm>
    </dsp:sp>
    <dsp:sp modelId="{2D4304F5-63DC-402D-97AD-19B55EEF0B8C}">
      <dsp:nvSpPr>
        <dsp:cNvPr id="0" name=""/>
        <dsp:cNvSpPr/>
      </dsp:nvSpPr>
      <dsp:spPr>
        <a:xfrm>
          <a:off x="0" y="1069"/>
          <a:ext cx="3414683" cy="84863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zh-TW" altLang="en-US" sz="2400" b="1" kern="1200" dirty="0">
              <a:latin typeface="Microsoft YaHei" panose="020B0503020204020204" pitchFamily="34" charset="-122"/>
              <a:ea typeface="Microsoft YaHei" panose="020B0503020204020204" pitchFamily="34" charset="-122"/>
            </a:rPr>
            <a:t>申請計畫</a:t>
          </a:r>
        </a:p>
      </dsp:txBody>
      <dsp:txXfrm>
        <a:off x="41427" y="42496"/>
        <a:ext cx="3331829" cy="765776"/>
      </dsp:txXfrm>
    </dsp:sp>
    <dsp:sp modelId="{ACB68612-45BF-43D9-B830-EB4D699AF13B}">
      <dsp:nvSpPr>
        <dsp:cNvPr id="0" name=""/>
        <dsp:cNvSpPr/>
      </dsp:nvSpPr>
      <dsp:spPr>
        <a:xfrm>
          <a:off x="3414342" y="908925"/>
          <a:ext cx="5122025" cy="848630"/>
        </a:xfrm>
        <a:prstGeom prst="rightArrow">
          <a:avLst>
            <a:gd name="adj1" fmla="val 75000"/>
            <a:gd name="adj2" fmla="val 50000"/>
          </a:avLst>
        </a:prstGeom>
        <a:solidFill>
          <a:schemeClr val="dk2">
            <a:alpha val="90000"/>
            <a:tint val="40000"/>
            <a:hueOff val="0"/>
            <a:satOff val="0"/>
            <a:lumOff val="0"/>
            <a:alphaOff val="0"/>
          </a:schemeClr>
        </a:solidFill>
        <a:ln w="12700" cap="rnd" cmpd="sng" algn="ctr">
          <a:solidFill>
            <a:schemeClr val="dk2">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TW" altLang="en-US" sz="2400" b="1" kern="1200" dirty="0">
              <a:latin typeface="Microsoft YaHei" panose="020B0503020204020204" pitchFamily="34" charset="-122"/>
              <a:ea typeface="Microsoft YaHei" panose="020B0503020204020204" pitchFamily="34" charset="-122"/>
            </a:rPr>
            <a:t>預計</a:t>
          </a:r>
          <a:r>
            <a:rPr lang="en-US" altLang="zh-TW" sz="2400" b="1" kern="1200" dirty="0">
              <a:latin typeface="Microsoft YaHei" panose="020B0503020204020204" pitchFamily="34" charset="-122"/>
              <a:ea typeface="Microsoft YaHei" panose="020B0503020204020204" pitchFamily="34" charset="-122"/>
            </a:rPr>
            <a:t>111</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2~3</a:t>
          </a:r>
          <a:r>
            <a:rPr lang="zh-TW" altLang="en-US" sz="2400" b="1" kern="1200" dirty="0">
              <a:latin typeface="Microsoft YaHei" panose="020B0503020204020204" pitchFamily="34" charset="-122"/>
              <a:ea typeface="Microsoft YaHei" panose="020B0503020204020204" pitchFamily="34" charset="-122"/>
            </a:rPr>
            <a:t>月</a:t>
          </a:r>
        </a:p>
      </dsp:txBody>
      <dsp:txXfrm>
        <a:off x="3414342" y="1015004"/>
        <a:ext cx="4803789" cy="636472"/>
      </dsp:txXfrm>
    </dsp:sp>
    <dsp:sp modelId="{98528C6F-4790-42FC-B9F5-321B571DF571}">
      <dsp:nvSpPr>
        <dsp:cNvPr id="0" name=""/>
        <dsp:cNvSpPr/>
      </dsp:nvSpPr>
      <dsp:spPr>
        <a:xfrm>
          <a:off x="0" y="934563"/>
          <a:ext cx="3414683" cy="84863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zh-TW" altLang="en-US" sz="2400" b="1" kern="1200" dirty="0">
              <a:latin typeface="Microsoft YaHei" panose="020B0503020204020204" pitchFamily="34" charset="-122"/>
              <a:ea typeface="Microsoft YaHei" panose="020B0503020204020204" pitchFamily="34" charset="-122"/>
            </a:rPr>
            <a:t>審查、公告</a:t>
          </a:r>
        </a:p>
      </dsp:txBody>
      <dsp:txXfrm>
        <a:off x="41427" y="975990"/>
        <a:ext cx="3331829" cy="765776"/>
      </dsp:txXfrm>
    </dsp:sp>
    <dsp:sp modelId="{F28BA6D2-6042-4C47-B418-563586181AD2}">
      <dsp:nvSpPr>
        <dsp:cNvPr id="0" name=""/>
        <dsp:cNvSpPr/>
      </dsp:nvSpPr>
      <dsp:spPr>
        <a:xfrm>
          <a:off x="3414683" y="1868056"/>
          <a:ext cx="5122025" cy="848630"/>
        </a:xfrm>
        <a:prstGeom prst="rightArrow">
          <a:avLst>
            <a:gd name="adj1" fmla="val 75000"/>
            <a:gd name="adj2" fmla="val 50000"/>
          </a:avLst>
        </a:prstGeom>
        <a:solidFill>
          <a:schemeClr val="dk2">
            <a:alpha val="90000"/>
            <a:tint val="40000"/>
            <a:hueOff val="0"/>
            <a:satOff val="0"/>
            <a:lumOff val="0"/>
            <a:alphaOff val="0"/>
          </a:schemeClr>
        </a:solidFill>
        <a:ln w="12700" cap="rnd" cmpd="sng" algn="ctr">
          <a:solidFill>
            <a:schemeClr val="dk2">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TW" altLang="en-US" sz="2400" b="1" kern="1200" dirty="0">
              <a:latin typeface="Microsoft YaHei" panose="020B0503020204020204" pitchFamily="34" charset="-122"/>
              <a:ea typeface="Microsoft YaHei" panose="020B0503020204020204" pitchFamily="34" charset="-122"/>
            </a:rPr>
            <a:t>預計</a:t>
          </a:r>
          <a:r>
            <a:rPr lang="en-US" altLang="en-US" sz="2400" b="1" kern="1200" dirty="0">
              <a:latin typeface="Microsoft YaHei" panose="020B0503020204020204" pitchFamily="34" charset="-122"/>
              <a:ea typeface="Microsoft YaHei" panose="020B0503020204020204" pitchFamily="34" charset="-122"/>
            </a:rPr>
            <a:t>111</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4~6</a:t>
          </a:r>
          <a:r>
            <a:rPr lang="zh-TW" altLang="en-US" sz="2400" b="1" kern="1200" dirty="0">
              <a:latin typeface="Microsoft YaHei" panose="020B0503020204020204" pitchFamily="34" charset="-122"/>
              <a:ea typeface="Microsoft YaHei" panose="020B0503020204020204" pitchFamily="34" charset="-122"/>
            </a:rPr>
            <a:t>月</a:t>
          </a:r>
        </a:p>
      </dsp:txBody>
      <dsp:txXfrm>
        <a:off x="3414683" y="1974135"/>
        <a:ext cx="4803789" cy="636472"/>
      </dsp:txXfrm>
    </dsp:sp>
    <dsp:sp modelId="{4DCE645F-4DA8-4D89-B04D-22D578AF17D4}">
      <dsp:nvSpPr>
        <dsp:cNvPr id="0" name=""/>
        <dsp:cNvSpPr/>
      </dsp:nvSpPr>
      <dsp:spPr>
        <a:xfrm>
          <a:off x="0" y="1868056"/>
          <a:ext cx="3414683" cy="84863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zh-TW" altLang="en-US" sz="2400" b="1" kern="1200" dirty="0">
              <a:latin typeface="Microsoft YaHei" panose="020B0503020204020204" pitchFamily="34" charset="-122"/>
              <a:ea typeface="Microsoft YaHei" panose="020B0503020204020204" pitchFamily="34" charset="-122"/>
            </a:rPr>
            <a:t>修正計劃書、審核通過</a:t>
          </a:r>
        </a:p>
      </dsp:txBody>
      <dsp:txXfrm>
        <a:off x="41427" y="1909483"/>
        <a:ext cx="3331829" cy="765776"/>
      </dsp:txXfrm>
    </dsp:sp>
    <dsp:sp modelId="{423B13DF-FA33-4815-8AC8-0F5071F6F358}">
      <dsp:nvSpPr>
        <dsp:cNvPr id="0" name=""/>
        <dsp:cNvSpPr/>
      </dsp:nvSpPr>
      <dsp:spPr>
        <a:xfrm>
          <a:off x="3414683" y="2801549"/>
          <a:ext cx="5122025" cy="848630"/>
        </a:xfrm>
        <a:prstGeom prst="rightArrow">
          <a:avLst>
            <a:gd name="adj1" fmla="val 75000"/>
            <a:gd name="adj2" fmla="val 50000"/>
          </a:avLst>
        </a:prstGeom>
        <a:solidFill>
          <a:schemeClr val="dk2">
            <a:alpha val="90000"/>
            <a:tint val="40000"/>
            <a:hueOff val="0"/>
            <a:satOff val="0"/>
            <a:lumOff val="0"/>
            <a:alphaOff val="0"/>
          </a:schemeClr>
        </a:solidFill>
        <a:ln w="12700" cap="rnd" cmpd="sng" algn="ctr">
          <a:solidFill>
            <a:schemeClr val="dk2">
              <a:alpha val="90000"/>
              <a:tint val="4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altLang="zh-TW" sz="2400" b="1" kern="1200" dirty="0">
              <a:latin typeface="Microsoft YaHei" panose="020B0503020204020204" pitchFamily="34" charset="-122"/>
              <a:ea typeface="Microsoft YaHei" panose="020B0503020204020204" pitchFamily="34" charset="-122"/>
            </a:rPr>
            <a:t>111</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7</a:t>
          </a:r>
          <a:r>
            <a:rPr lang="zh-TW" altLang="en-US" sz="2400" b="1" kern="1200" dirty="0">
              <a:latin typeface="Microsoft YaHei" panose="020B0503020204020204" pitchFamily="34" charset="-122"/>
              <a:ea typeface="Microsoft YaHei" panose="020B0503020204020204" pitchFamily="34" charset="-122"/>
            </a:rPr>
            <a:t>月</a:t>
          </a:r>
          <a:r>
            <a:rPr lang="en-US" altLang="zh-TW" sz="2400" b="1" kern="1200" dirty="0">
              <a:latin typeface="Microsoft YaHei" panose="020B0503020204020204" pitchFamily="34" charset="-122"/>
              <a:ea typeface="Microsoft YaHei" panose="020B0503020204020204" pitchFamily="34" charset="-122"/>
            </a:rPr>
            <a:t>1</a:t>
          </a:r>
          <a:r>
            <a:rPr lang="zh-TW" altLang="en-US" sz="2400" b="1" kern="1200" dirty="0">
              <a:latin typeface="Microsoft YaHei" panose="020B0503020204020204" pitchFamily="34" charset="-122"/>
              <a:ea typeface="Microsoft YaHei" panose="020B0503020204020204" pitchFamily="34" charset="-122"/>
            </a:rPr>
            <a:t>日</a:t>
          </a:r>
          <a:r>
            <a:rPr lang="en-US" altLang="zh-TW" sz="2400" b="1" kern="1200" dirty="0">
              <a:latin typeface="Microsoft YaHei" panose="020B0503020204020204" pitchFamily="34" charset="-122"/>
              <a:ea typeface="Microsoft YaHei" panose="020B0503020204020204" pitchFamily="34" charset="-122"/>
            </a:rPr>
            <a:t>~112</a:t>
          </a:r>
          <a:r>
            <a:rPr lang="zh-TW" altLang="en-US" sz="2400" b="1" kern="1200" dirty="0">
              <a:latin typeface="Microsoft YaHei" panose="020B0503020204020204" pitchFamily="34" charset="-122"/>
              <a:ea typeface="Microsoft YaHei" panose="020B0503020204020204" pitchFamily="34" charset="-122"/>
            </a:rPr>
            <a:t>年</a:t>
          </a:r>
          <a:r>
            <a:rPr lang="en-US" altLang="zh-TW" sz="2400" b="1" kern="1200" dirty="0">
              <a:latin typeface="Microsoft YaHei" panose="020B0503020204020204" pitchFamily="34" charset="-122"/>
              <a:ea typeface="Microsoft YaHei" panose="020B0503020204020204" pitchFamily="34" charset="-122"/>
            </a:rPr>
            <a:t>8</a:t>
          </a:r>
          <a:r>
            <a:rPr lang="zh-TW" altLang="en-US" sz="2400" b="1" kern="1200" dirty="0">
              <a:latin typeface="Microsoft YaHei" panose="020B0503020204020204" pitchFamily="34" charset="-122"/>
              <a:ea typeface="Microsoft YaHei" panose="020B0503020204020204" pitchFamily="34" charset="-122"/>
            </a:rPr>
            <a:t>月</a:t>
          </a:r>
          <a:r>
            <a:rPr lang="en-US" altLang="zh-TW" sz="2400" b="1" kern="1200" dirty="0">
              <a:latin typeface="Microsoft YaHei" panose="020B0503020204020204" pitchFamily="34" charset="-122"/>
              <a:ea typeface="Microsoft YaHei" panose="020B0503020204020204" pitchFamily="34" charset="-122"/>
            </a:rPr>
            <a:t>31</a:t>
          </a:r>
          <a:r>
            <a:rPr lang="zh-TW" altLang="en-US" sz="2400" b="1" kern="1200" dirty="0">
              <a:latin typeface="Microsoft YaHei" panose="020B0503020204020204" pitchFamily="34" charset="-122"/>
              <a:ea typeface="Microsoft YaHei" panose="020B0503020204020204" pitchFamily="34" charset="-122"/>
            </a:rPr>
            <a:t>日</a:t>
          </a:r>
        </a:p>
      </dsp:txBody>
      <dsp:txXfrm>
        <a:off x="3414683" y="2907628"/>
        <a:ext cx="4803789" cy="636472"/>
      </dsp:txXfrm>
    </dsp:sp>
    <dsp:sp modelId="{1167EE73-6A99-4D36-A8B6-B4B67C944752}">
      <dsp:nvSpPr>
        <dsp:cNvPr id="0" name=""/>
        <dsp:cNvSpPr/>
      </dsp:nvSpPr>
      <dsp:spPr>
        <a:xfrm>
          <a:off x="0" y="2801549"/>
          <a:ext cx="3414683" cy="848630"/>
        </a:xfrm>
        <a:prstGeom prst="roundRect">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zh-TW" altLang="en-US" sz="2400" b="1" kern="1200" dirty="0">
              <a:latin typeface="Microsoft YaHei" panose="020B0503020204020204" pitchFamily="34" charset="-122"/>
              <a:ea typeface="Microsoft YaHei" panose="020B0503020204020204" pitchFamily="34" charset="-122"/>
            </a:rPr>
            <a:t>計畫執行</a:t>
          </a:r>
        </a:p>
      </dsp:txBody>
      <dsp:txXfrm>
        <a:off x="41427" y="2842976"/>
        <a:ext cx="3331829" cy="765776"/>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3354EA2F-990D-4C94-BFF3-F20612AAB244}" type="datetimeFigureOut">
              <a:rPr lang="zh-TW" altLang="en-US" smtClean="0"/>
              <a:t>2021/10/27</a:t>
            </a:fld>
            <a:endParaRPr lang="zh-TW" altLang="en-US"/>
          </a:p>
        </p:txBody>
      </p:sp>
      <p:sp>
        <p:nvSpPr>
          <p:cNvPr id="4" name="頁尾版面配置區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0F5841F0-8B44-45EF-B7DB-1E3ED794B6D1}" type="slidenum">
              <a:rPr lang="zh-TW" altLang="en-US" smtClean="0"/>
              <a:t>‹#›</a:t>
            </a:fld>
            <a:endParaRPr lang="zh-TW" altLang="en-US"/>
          </a:p>
        </p:txBody>
      </p:sp>
    </p:spTree>
    <p:extLst>
      <p:ext uri="{BB962C8B-B14F-4D97-AF65-F5344CB8AC3E}">
        <p14:creationId xmlns:p14="http://schemas.microsoft.com/office/powerpoint/2010/main" val="3419838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5D9945A3-B746-4A60-99D7-5AC81F45E201}" type="datetimeFigureOut">
              <a:rPr lang="zh-TW" altLang="en-US" smtClean="0"/>
              <a:t>2021/10/27</a:t>
            </a:fld>
            <a:endParaRPr lang="zh-TW" altLang="en-US"/>
          </a:p>
        </p:txBody>
      </p:sp>
      <p:sp>
        <p:nvSpPr>
          <p:cNvPr id="4" name="投影片圖像版面配置區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44FD8C6C-90BF-4EF9-9E7C-1396E8357E9C}" type="slidenum">
              <a:rPr lang="zh-TW" altLang="en-US" smtClean="0"/>
              <a:t>‹#›</a:t>
            </a:fld>
            <a:endParaRPr lang="zh-TW" altLang="en-US"/>
          </a:p>
        </p:txBody>
      </p:sp>
    </p:spTree>
    <p:extLst>
      <p:ext uri="{BB962C8B-B14F-4D97-AF65-F5344CB8AC3E}">
        <p14:creationId xmlns:p14="http://schemas.microsoft.com/office/powerpoint/2010/main" val="46900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預留位置 2"/>
          <p:cNvSpPr>
            <a:spLocks noGrp="1"/>
          </p:cNvSpPr>
          <p:nvPr>
            <p:ph type="body" idx="1"/>
          </p:nvPr>
        </p:nvSpPr>
        <p:spPr/>
        <p:txBody>
          <a:bodyPr rtlCol="0"/>
          <a:lstStyle/>
          <a:p>
            <a:pPr rtl="0"/>
            <a:endParaRPr lang="zh-TW" altLang="en-US" dirty="0">
              <a:latin typeface="Microsoft JhengHei UI" panose="020B0604030504040204" pitchFamily="34" charset="-120"/>
              <a:ea typeface="Microsoft JhengHei UI" panose="020B0604030504040204" pitchFamily="34" charset="-120"/>
            </a:endParaRPr>
          </a:p>
        </p:txBody>
      </p:sp>
      <p:sp>
        <p:nvSpPr>
          <p:cNvPr id="4" name="投影片編號預留位置 3"/>
          <p:cNvSpPr>
            <a:spLocks noGrp="1"/>
          </p:cNvSpPr>
          <p:nvPr>
            <p:ph type="sldNum" sz="quarter" idx="10"/>
          </p:nvPr>
        </p:nvSpPr>
        <p:spPr/>
        <p:txBody>
          <a:bodyPr rtlCol="0"/>
          <a:lstStyle/>
          <a:p>
            <a:pPr rtl="0"/>
            <a:fld id="{56D563E5-3F3B-4F78-9C71-DC2608869805}" type="slidenum">
              <a:rPr lang="en-US" altLang="zh-TW" smtClean="0">
                <a:latin typeface="Microsoft JhengHei UI" panose="020B0604030504040204" pitchFamily="34" charset="-120"/>
                <a:ea typeface="Microsoft JhengHei UI" panose="020B0604030504040204" pitchFamily="34" charset="-120"/>
              </a:rPr>
              <a:t>1</a:t>
            </a:fld>
            <a:endParaRPr lang="zh-TW" altLang="en-US" dirty="0">
              <a:latin typeface="Microsoft JhengHei UI" panose="020B0604030504040204" pitchFamily="34" charset="-120"/>
              <a:ea typeface="Microsoft JhengHei UI" panose="020B0604030504040204" pitchFamily="34" charset="-120"/>
            </a:endParaRPr>
          </a:p>
        </p:txBody>
      </p:sp>
    </p:spTree>
    <p:extLst>
      <p:ext uri="{BB962C8B-B14F-4D97-AF65-F5344CB8AC3E}">
        <p14:creationId xmlns:p14="http://schemas.microsoft.com/office/powerpoint/2010/main" val="1253716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563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8402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55440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6673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70918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02018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816603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619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9068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28673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10/27/2021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148458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9422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663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4892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fld id="{42A54C80-263E-416B-A8E0-580EDEADCBDC}" type="datetimeFigureOut">
              <a:rPr lang="en-US" smtClean="0"/>
              <a:t>10/27/2021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466475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10/27/2021</a:t>
            </a:fld>
            <a:endParaRPr lang="en-US" dirty="0"/>
          </a:p>
        </p:txBody>
      </p:sp>
    </p:spTree>
    <p:extLst>
      <p:ext uri="{BB962C8B-B14F-4D97-AF65-F5344CB8AC3E}">
        <p14:creationId xmlns:p14="http://schemas.microsoft.com/office/powerpoint/2010/main" val="206348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10/27/2021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453343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mailto:sunny614@nkust.edu.tw"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diagramLayout" Target="../diagrams/layout1.xml"/><Relationship Id="rId7" Type="http://schemas.openxmlformats.org/officeDocument/2006/relationships/hyperlink" Target="mailto:sunny614@nkust.edu.tw"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65AC2A1-33AB-498F-9481-456EE428A8BA}"/>
              </a:ext>
            </a:extLst>
          </p:cNvPr>
          <p:cNvSpPr>
            <a:spLocks noGrp="1"/>
          </p:cNvSpPr>
          <p:nvPr>
            <p:ph type="ctrTitle"/>
          </p:nvPr>
        </p:nvSpPr>
        <p:spPr>
          <a:xfrm>
            <a:off x="1395968" y="1621691"/>
            <a:ext cx="9400063" cy="2525290"/>
          </a:xfrm>
        </p:spPr>
        <p:txBody>
          <a:bodyPr rtlCol="0" anchor="ctr">
            <a:normAutofit/>
          </a:bodyPr>
          <a:lstStyle/>
          <a:p>
            <a:pPr algn="ctr">
              <a:lnSpc>
                <a:spcPct val="120000"/>
              </a:lnSpc>
            </a:pPr>
            <a:r>
              <a:rPr lang="en-US" altLang="zh-TW" sz="5000" b="1" dirty="0">
                <a:solidFill>
                  <a:schemeClr val="tx1"/>
                </a:solidFill>
                <a:latin typeface="Microsoft YaHei" panose="020B0503020204020204" pitchFamily="34" charset="-122"/>
                <a:ea typeface="Microsoft YaHei" panose="020B0503020204020204" pitchFamily="34" charset="-122"/>
              </a:rPr>
              <a:t>111</a:t>
            </a:r>
            <a:r>
              <a:rPr lang="zh-TW" altLang="en-US" sz="5000" b="1" dirty="0">
                <a:solidFill>
                  <a:schemeClr val="tx1"/>
                </a:solidFill>
                <a:latin typeface="Microsoft YaHei" panose="020B0503020204020204" pitchFamily="34" charset="-122"/>
                <a:ea typeface="Microsoft YaHei" panose="020B0503020204020204" pitchFamily="34" charset="-122"/>
              </a:rPr>
              <a:t>學年度勞動部</a:t>
            </a:r>
            <a:br>
              <a:rPr lang="zh-TW" altLang="en-US" sz="5000" b="1" dirty="0">
                <a:solidFill>
                  <a:schemeClr val="tx1"/>
                </a:solidFill>
                <a:latin typeface="Microsoft YaHei" panose="020B0503020204020204" pitchFamily="34" charset="-122"/>
                <a:ea typeface="Microsoft YaHei" panose="020B0503020204020204" pitchFamily="34" charset="-122"/>
              </a:rPr>
            </a:br>
            <a:r>
              <a:rPr lang="zh-TW" altLang="en-US" sz="5000" b="1" dirty="0">
                <a:solidFill>
                  <a:schemeClr val="tx1"/>
                </a:solidFill>
                <a:latin typeface="Microsoft YaHei" panose="020B0503020204020204" pitchFamily="34" charset="-122"/>
                <a:ea typeface="Microsoft YaHei" panose="020B0503020204020204" pitchFamily="34" charset="-122"/>
              </a:rPr>
              <a:t>補助大專校院辦理就業學程計畫</a:t>
            </a:r>
            <a:endParaRPr lang="en-US" altLang="zh-TW" sz="5000" b="1" dirty="0">
              <a:solidFill>
                <a:schemeClr val="tx1"/>
              </a:solidFill>
              <a:latin typeface="Microsoft YaHei" panose="020B0503020204020204" pitchFamily="34" charset="-122"/>
              <a:ea typeface="Microsoft YaHei" panose="020B0503020204020204" pitchFamily="34" charset="-122"/>
            </a:endParaRPr>
          </a:p>
        </p:txBody>
      </p:sp>
      <p:sp>
        <p:nvSpPr>
          <p:cNvPr id="3" name="副標題 2">
            <a:extLst>
              <a:ext uri="{FF2B5EF4-FFF2-40B4-BE49-F238E27FC236}">
                <a16:creationId xmlns:a16="http://schemas.microsoft.com/office/drawing/2014/main" id="{244B152B-31E5-418B-BA48-A3361253FE01}"/>
              </a:ext>
            </a:extLst>
          </p:cNvPr>
          <p:cNvSpPr>
            <a:spLocks noGrp="1"/>
          </p:cNvSpPr>
          <p:nvPr>
            <p:ph type="subTitle" idx="1"/>
          </p:nvPr>
        </p:nvSpPr>
        <p:spPr>
          <a:xfrm>
            <a:off x="3165588" y="4558998"/>
            <a:ext cx="5860821" cy="926103"/>
          </a:xfrm>
        </p:spPr>
        <p:txBody>
          <a:bodyPr rtlCol="0">
            <a:normAutofit/>
          </a:bodyPr>
          <a:lstStyle/>
          <a:p>
            <a:pPr algn="ctr"/>
            <a:r>
              <a:rPr lang="zh-TW" altLang="en-US" sz="3200" b="1" dirty="0">
                <a:solidFill>
                  <a:schemeClr val="tx1"/>
                </a:solidFill>
                <a:latin typeface="Microsoft YaHei" panose="020B0503020204020204" pitchFamily="34" charset="-122"/>
                <a:ea typeface="Microsoft YaHei" panose="020B0503020204020204" pitchFamily="34" charset="-122"/>
              </a:rPr>
              <a:t>教務處 教學服務組</a:t>
            </a:r>
            <a:endParaRPr lang="zh-TW" altLang="en-US" b="1"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98396369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181651" y="496888"/>
            <a:ext cx="8596668" cy="668950"/>
          </a:xfrm>
        </p:spPr>
        <p:txBody>
          <a:bodyPr anchor="b"/>
          <a:lstStyle/>
          <a:p>
            <a:pPr algn="ctr"/>
            <a:r>
              <a:rPr lang="zh-TW" altLang="en-US" b="1" dirty="0">
                <a:solidFill>
                  <a:schemeClr val="tx1"/>
                </a:solidFill>
                <a:latin typeface="Microsoft YaHei" panose="020B0503020204020204" pitchFamily="34" charset="-122"/>
                <a:ea typeface="Microsoft YaHei" panose="020B0503020204020204" pitchFamily="34" charset="-122"/>
              </a:rPr>
              <a:t>計畫內容說明</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計畫目標</a:t>
            </a:r>
          </a:p>
        </p:txBody>
      </p:sp>
      <p:sp>
        <p:nvSpPr>
          <p:cNvPr id="6" name="文字版面配置區 5"/>
          <p:cNvSpPr>
            <a:spLocks noGrp="1"/>
          </p:cNvSpPr>
          <p:nvPr>
            <p:ph type="body" idx="1"/>
          </p:nvPr>
        </p:nvSpPr>
        <p:spPr>
          <a:xfrm>
            <a:off x="1636092" y="1691961"/>
            <a:ext cx="3998848" cy="823912"/>
          </a:xfrm>
          <a:ln>
            <a:solidFill>
              <a:schemeClr val="tx1"/>
            </a:solidFill>
          </a:ln>
        </p:spPr>
        <p:txBody>
          <a:bodyPr anchor="ctr"/>
          <a:lstStyle/>
          <a:p>
            <a:pPr algn="ctr"/>
            <a:r>
              <a:rPr lang="zh-TW" altLang="en-US" sz="2800" b="1" dirty="0">
                <a:solidFill>
                  <a:schemeClr val="tx1"/>
                </a:solidFill>
                <a:latin typeface="Microsoft Uighur" panose="02000000000000000000" pitchFamily="2" charset="-78"/>
                <a:ea typeface="Microsoft YaHei" panose="020B0503020204020204" pitchFamily="34" charset="-122"/>
                <a:cs typeface="Microsoft Uighur" panose="02000000000000000000" pitchFamily="2" charset="-78"/>
              </a:rPr>
              <a:t>大專生</a:t>
            </a:r>
          </a:p>
        </p:txBody>
      </p:sp>
      <p:sp>
        <p:nvSpPr>
          <p:cNvPr id="7" name="內容版面配置區 6"/>
          <p:cNvSpPr>
            <a:spLocks noGrp="1"/>
          </p:cNvSpPr>
          <p:nvPr>
            <p:ph sz="half" idx="2"/>
          </p:nvPr>
        </p:nvSpPr>
        <p:spPr>
          <a:xfrm>
            <a:off x="1636092" y="2529412"/>
            <a:ext cx="3998849" cy="3288598"/>
          </a:xfrm>
          <a:ln>
            <a:solidFill>
              <a:schemeClr val="tx1"/>
            </a:solidFill>
          </a:ln>
        </p:spPr>
        <p:txBody>
          <a:bodyPr anchor="t">
            <a:normAutofit/>
          </a:bodyPr>
          <a:lstStyle/>
          <a:p>
            <a:pPr algn="just">
              <a:lnSpc>
                <a:spcPct val="150000"/>
              </a:lnSpc>
              <a:buFont typeface="Wingdings" panose="05000000000000000000" pitchFamily="2" charset="2"/>
              <a:buChar char="Ø"/>
            </a:pP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提升大專生</a:t>
            </a:r>
            <a:r>
              <a:rPr lang="zh-TW" altLang="en-US" sz="2600" b="1" dirty="0">
                <a:solidFill>
                  <a:srgbClr val="7030A0"/>
                </a:solidFill>
                <a:latin typeface="Microsoft Uighur" panose="02000000000000000000" pitchFamily="2" charset="-78"/>
                <a:ea typeface="Microsoft YaHei" panose="020B0503020204020204" pitchFamily="34" charset="-122"/>
                <a:cs typeface="Microsoft Uighur" panose="02000000000000000000" pitchFamily="2" charset="-78"/>
              </a:rPr>
              <a:t>就業知識、技能、態度</a:t>
            </a: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a:t>
            </a:r>
            <a:endParaRPr lang="en-US" altLang="zh-TW" sz="2600" b="1" dirty="0">
              <a:latin typeface="Microsoft Uighur" panose="02000000000000000000" pitchFamily="2" charset="-78"/>
              <a:ea typeface="Microsoft YaHei" panose="020B0503020204020204" pitchFamily="34" charset="-122"/>
              <a:cs typeface="Microsoft Uighur" panose="02000000000000000000" pitchFamily="2" charset="-78"/>
            </a:endParaRPr>
          </a:p>
          <a:p>
            <a:pPr algn="just">
              <a:lnSpc>
                <a:spcPct val="150000"/>
              </a:lnSpc>
              <a:buFont typeface="Wingdings" panose="05000000000000000000" pitchFamily="2" charset="2"/>
              <a:buChar char="Ø"/>
            </a:pP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提高職涯規劃能力，增加職場競爭力，順利與職場接軌。</a:t>
            </a:r>
            <a:endParaRPr lang="en-US" altLang="zh-TW" sz="2600" b="1" dirty="0">
              <a:latin typeface="Microsoft Uighur" panose="02000000000000000000" pitchFamily="2" charset="-78"/>
              <a:ea typeface="Microsoft YaHei" panose="020B0503020204020204" pitchFamily="34" charset="-122"/>
              <a:cs typeface="Microsoft Uighur" panose="02000000000000000000" pitchFamily="2" charset="-78"/>
            </a:endParaRPr>
          </a:p>
          <a:p>
            <a:pPr marL="0" indent="0" algn="just">
              <a:buNone/>
            </a:pPr>
            <a:endParaRPr lang="en-US" altLang="zh-TW" dirty="0">
              <a:solidFill>
                <a:srgbClr val="FF0000"/>
              </a:solidFill>
              <a:latin typeface="Microsoft Uighur" panose="02000000000000000000" pitchFamily="2" charset="-78"/>
              <a:ea typeface="Microsoft YaHei" panose="020B0503020204020204" pitchFamily="34" charset="-122"/>
              <a:cs typeface="Microsoft Uighur" panose="02000000000000000000" pitchFamily="2" charset="-78"/>
            </a:endParaRPr>
          </a:p>
          <a:p>
            <a:endParaRPr lang="zh-TW" altLang="en-US" dirty="0">
              <a:latin typeface="Microsoft Uighur" panose="02000000000000000000" pitchFamily="2" charset="-78"/>
              <a:ea typeface="Microsoft YaHei" panose="020B0503020204020204" pitchFamily="34" charset="-122"/>
              <a:cs typeface="Microsoft Uighur" panose="02000000000000000000" pitchFamily="2" charset="-78"/>
            </a:endParaRPr>
          </a:p>
        </p:txBody>
      </p:sp>
      <p:sp>
        <p:nvSpPr>
          <p:cNvPr id="8" name="文字版面配置區 7"/>
          <p:cNvSpPr>
            <a:spLocks noGrp="1"/>
          </p:cNvSpPr>
          <p:nvPr>
            <p:ph type="body" sz="quarter" idx="3"/>
          </p:nvPr>
        </p:nvSpPr>
        <p:spPr>
          <a:xfrm>
            <a:off x="5658798" y="1691961"/>
            <a:ext cx="4298334" cy="823912"/>
          </a:xfrm>
          <a:ln>
            <a:solidFill>
              <a:schemeClr val="tx1"/>
            </a:solidFill>
          </a:ln>
        </p:spPr>
        <p:txBody>
          <a:bodyPr anchor="ctr"/>
          <a:lstStyle/>
          <a:p>
            <a:pPr algn="ctr"/>
            <a:r>
              <a:rPr lang="zh-TW" altLang="en-US" sz="2800" b="1" dirty="0">
                <a:solidFill>
                  <a:schemeClr val="tx1"/>
                </a:solidFill>
                <a:latin typeface="Microsoft Uighur" panose="02000000000000000000" pitchFamily="2" charset="-78"/>
                <a:ea typeface="Microsoft YaHei" panose="020B0503020204020204" pitchFamily="34" charset="-122"/>
                <a:cs typeface="Microsoft Uighur" panose="02000000000000000000" pitchFamily="2" charset="-78"/>
              </a:rPr>
              <a:t>大專院校</a:t>
            </a:r>
          </a:p>
        </p:txBody>
      </p:sp>
      <p:sp>
        <p:nvSpPr>
          <p:cNvPr id="9" name="內容版面配置區 8"/>
          <p:cNvSpPr>
            <a:spLocks noGrp="1"/>
          </p:cNvSpPr>
          <p:nvPr>
            <p:ph sz="quarter" idx="4"/>
          </p:nvPr>
        </p:nvSpPr>
        <p:spPr>
          <a:xfrm>
            <a:off x="5658798" y="2529412"/>
            <a:ext cx="4298335" cy="3288597"/>
          </a:xfrm>
          <a:ln>
            <a:solidFill>
              <a:schemeClr val="tx1"/>
            </a:solidFill>
          </a:ln>
        </p:spPr>
        <p:txBody>
          <a:bodyPr>
            <a:normAutofit/>
          </a:bodyPr>
          <a:lstStyle/>
          <a:p>
            <a:pPr>
              <a:lnSpc>
                <a:spcPct val="150000"/>
              </a:lnSpc>
              <a:buFont typeface="Wingdings" panose="05000000000000000000" pitchFamily="2" charset="2"/>
              <a:buChar char="Ø"/>
            </a:pP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協助大專院校辦理</a:t>
            </a:r>
            <a:r>
              <a:rPr lang="zh-TW" altLang="en-US" sz="2600" b="1" dirty="0">
                <a:solidFill>
                  <a:srgbClr val="7030A0"/>
                </a:solidFill>
                <a:latin typeface="Microsoft Uighur" panose="02000000000000000000" pitchFamily="2" charset="-78"/>
                <a:ea typeface="Microsoft YaHei" panose="020B0503020204020204" pitchFamily="34" charset="-122"/>
                <a:cs typeface="Microsoft Uighur" panose="02000000000000000000" pitchFamily="2" charset="-78"/>
              </a:rPr>
              <a:t>實務導向</a:t>
            </a: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之訓練課程，減少學用落差。</a:t>
            </a:r>
            <a:endParaRPr lang="en-US" altLang="zh-TW" sz="2600" b="1" dirty="0">
              <a:latin typeface="Microsoft Uighur" panose="02000000000000000000" pitchFamily="2" charset="-78"/>
              <a:ea typeface="Microsoft YaHei" panose="020B0503020204020204" pitchFamily="34" charset="-122"/>
              <a:cs typeface="Microsoft Uighur" panose="02000000000000000000" pitchFamily="2" charset="-78"/>
            </a:endParaRPr>
          </a:p>
          <a:p>
            <a:pPr>
              <a:lnSpc>
                <a:spcPct val="150000"/>
              </a:lnSpc>
              <a:buFont typeface="Wingdings" panose="05000000000000000000" pitchFamily="2" charset="2"/>
              <a:buChar char="Ø"/>
            </a:pPr>
            <a:r>
              <a:rPr lang="zh-TW" altLang="en-US" sz="2600" b="1" dirty="0">
                <a:latin typeface="Microsoft Uighur" panose="02000000000000000000" pitchFamily="2" charset="-78"/>
                <a:ea typeface="Microsoft YaHei" panose="020B0503020204020204" pitchFamily="34" charset="-122"/>
                <a:cs typeface="Microsoft Uighur" panose="02000000000000000000" pitchFamily="2" charset="-78"/>
              </a:rPr>
              <a:t>協助學員及早具備就業所需核心職能。</a:t>
            </a:r>
            <a:endParaRPr lang="en-US" altLang="zh-TW" sz="2600" b="1" dirty="0">
              <a:latin typeface="Microsoft Uighur" panose="02000000000000000000" pitchFamily="2" charset="-78"/>
              <a:ea typeface="Microsoft YaHei" panose="020B0503020204020204" pitchFamily="34" charset="-122"/>
              <a:cs typeface="Microsoft Uighur" panose="02000000000000000000" pitchFamily="2" charset="-78"/>
            </a:endParaRPr>
          </a:p>
          <a:p>
            <a:endParaRPr lang="zh-TW" altLang="en-US" dirty="0">
              <a:latin typeface="Microsoft Uighur" panose="02000000000000000000" pitchFamily="2" charset="-78"/>
              <a:ea typeface="Microsoft YaHei" panose="020B0503020204020204" pitchFamily="34" charset="-122"/>
              <a:cs typeface="Microsoft Uighur" panose="02000000000000000000" pitchFamily="2" charset="-78"/>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6982" y="1814982"/>
            <a:ext cx="612000" cy="612000"/>
          </a:xfrm>
          <a:prstGeom prst="rect">
            <a:avLst/>
          </a:prstGeom>
        </p:spPr>
      </p:pic>
      <p:pic>
        <p:nvPicPr>
          <p:cNvPr id="5" name="圖片 4"/>
          <p:cNvPicPr>
            <a:picLocks noChangeAspect="1"/>
          </p:cNvPicPr>
          <p:nvPr/>
        </p:nvPicPr>
        <p:blipFill>
          <a:blip r:embed="rId3">
            <a:clrChange>
              <a:clrFrom>
                <a:srgbClr val="F5F5F5"/>
              </a:clrFrom>
              <a:clrTo>
                <a:srgbClr val="F5F5F5">
                  <a:alpha val="0"/>
                </a:srgbClr>
              </a:clrTo>
            </a:clrChange>
            <a:extLst>
              <a:ext uri="{28A0092B-C50C-407E-A947-70E740481C1C}">
                <a14:useLocalDpi xmlns:a14="http://schemas.microsoft.com/office/drawing/2010/main" val="0"/>
              </a:ext>
            </a:extLst>
          </a:blip>
          <a:stretch>
            <a:fillRect/>
          </a:stretch>
        </p:blipFill>
        <p:spPr>
          <a:xfrm>
            <a:off x="6213316" y="1772826"/>
            <a:ext cx="648000" cy="648000"/>
          </a:xfrm>
          <a:prstGeom prst="rect">
            <a:avLst/>
          </a:prstGeom>
        </p:spPr>
      </p:pic>
    </p:spTree>
    <p:extLst>
      <p:ext uri="{BB962C8B-B14F-4D97-AF65-F5344CB8AC3E}">
        <p14:creationId xmlns:p14="http://schemas.microsoft.com/office/powerpoint/2010/main" val="340862739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17420" y="255765"/>
            <a:ext cx="8596668" cy="699122"/>
          </a:xfrm>
        </p:spPr>
        <p:txBody>
          <a:bodyPr anchor="b"/>
          <a:lstStyle/>
          <a:p>
            <a:pPr algn="ctr"/>
            <a:r>
              <a:rPr lang="zh-TW" altLang="en-US" b="1" dirty="0">
                <a:solidFill>
                  <a:schemeClr val="tx1"/>
                </a:solidFill>
                <a:latin typeface="Microsoft YaHei" panose="020B0503020204020204" pitchFamily="34" charset="-122"/>
                <a:ea typeface="Microsoft YaHei" panose="020B0503020204020204" pitchFamily="34" charset="-122"/>
              </a:rPr>
              <a:t>計畫內容說明</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計畫類型</a:t>
            </a:r>
          </a:p>
        </p:txBody>
      </p:sp>
      <p:graphicFrame>
        <p:nvGraphicFramePr>
          <p:cNvPr id="13" name="內容版面配置區 12"/>
          <p:cNvGraphicFramePr>
            <a:graphicFrameLocks noGrp="1"/>
          </p:cNvGraphicFramePr>
          <p:nvPr>
            <p:ph sz="half" idx="2"/>
            <p:extLst>
              <p:ext uri="{D42A27DB-BD31-4B8C-83A1-F6EECF244321}">
                <p14:modId xmlns:p14="http://schemas.microsoft.com/office/powerpoint/2010/main" val="356359561"/>
              </p:ext>
            </p:extLst>
          </p:nvPr>
        </p:nvGraphicFramePr>
        <p:xfrm>
          <a:off x="923452" y="1330865"/>
          <a:ext cx="9832064" cy="5030064"/>
        </p:xfrm>
        <a:graphic>
          <a:graphicData uri="http://schemas.openxmlformats.org/drawingml/2006/table">
            <a:tbl>
              <a:tblPr firstRow="1" bandRow="1">
                <a:tableStyleId>{5940675A-B579-460E-94D1-54222C63F5DA}</a:tableStyleId>
              </a:tblPr>
              <a:tblGrid>
                <a:gridCol w="1429570">
                  <a:extLst>
                    <a:ext uri="{9D8B030D-6E8A-4147-A177-3AD203B41FA5}">
                      <a16:colId xmlns:a16="http://schemas.microsoft.com/office/drawing/2014/main" val="1508103903"/>
                    </a:ext>
                  </a:extLst>
                </a:gridCol>
                <a:gridCol w="4129259">
                  <a:extLst>
                    <a:ext uri="{9D8B030D-6E8A-4147-A177-3AD203B41FA5}">
                      <a16:colId xmlns:a16="http://schemas.microsoft.com/office/drawing/2014/main" val="2962786441"/>
                    </a:ext>
                  </a:extLst>
                </a:gridCol>
                <a:gridCol w="4273235">
                  <a:extLst>
                    <a:ext uri="{9D8B030D-6E8A-4147-A177-3AD203B41FA5}">
                      <a16:colId xmlns:a16="http://schemas.microsoft.com/office/drawing/2014/main" val="2823764856"/>
                    </a:ext>
                  </a:extLst>
                </a:gridCol>
              </a:tblGrid>
              <a:tr h="863125">
                <a:tc>
                  <a:txBody>
                    <a:bodyPr/>
                    <a:lstStyle/>
                    <a:p>
                      <a:pPr algn="ctr"/>
                      <a:r>
                        <a:rPr lang="zh-TW" altLang="en-US" sz="2000" dirty="0">
                          <a:latin typeface="Microsoft YaHei" panose="020B0503020204020204" pitchFamily="34" charset="-122"/>
                          <a:ea typeface="Microsoft YaHei" panose="020B0503020204020204" pitchFamily="34" charset="-122"/>
                        </a:rPr>
                        <a:t>計畫類型</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zh-TW" sz="2200" b="1" dirty="0">
                          <a:latin typeface="Microsoft YaHei" panose="020B0503020204020204" pitchFamily="34" charset="-122"/>
                          <a:ea typeface="Microsoft YaHei" panose="020B0503020204020204" pitchFamily="34" charset="-122"/>
                        </a:rPr>
                        <a:t>1.</a:t>
                      </a:r>
                      <a:r>
                        <a:rPr lang="zh-TW" altLang="en-US" sz="2200" b="1" dirty="0">
                          <a:latin typeface="Microsoft YaHei" panose="020B0503020204020204" pitchFamily="34" charset="-122"/>
                          <a:ea typeface="Microsoft YaHei" panose="020B0503020204020204" pitchFamily="34" charset="-122"/>
                        </a:rPr>
                        <a:t>就業學程</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zh-TW" sz="2200" b="1" dirty="0">
                          <a:solidFill>
                            <a:schemeClr val="tx1"/>
                          </a:solidFill>
                          <a:latin typeface="Microsoft YaHei" panose="020B0503020204020204" pitchFamily="34" charset="-122"/>
                          <a:ea typeface="Microsoft YaHei" panose="020B0503020204020204" pitchFamily="34" charset="-122"/>
                        </a:rPr>
                        <a:t>    2.</a:t>
                      </a:r>
                      <a:r>
                        <a:rPr lang="zh-TW" altLang="en-US" sz="2200" b="1" dirty="0">
                          <a:solidFill>
                            <a:schemeClr val="tx1"/>
                          </a:solidFill>
                          <a:latin typeface="Microsoft YaHei" panose="020B0503020204020204" pitchFamily="34" charset="-122"/>
                          <a:ea typeface="Microsoft YaHei" panose="020B0503020204020204" pitchFamily="34" charset="-122"/>
                        </a:rPr>
                        <a:t>共同核心職能課程專班</a:t>
                      </a:r>
                    </a:p>
                  </a:txBody>
                  <a:tcPr anchor="ctr"/>
                </a:tc>
                <a:extLst>
                  <a:ext uri="{0D108BD9-81ED-4DB2-BD59-A6C34878D82A}">
                    <a16:rowId xmlns:a16="http://schemas.microsoft.com/office/drawing/2014/main" val="2835012577"/>
                  </a:ext>
                </a:extLst>
              </a:tr>
              <a:tr h="1614378">
                <a:tc>
                  <a:txBody>
                    <a:bodyPr/>
                    <a:lstStyle/>
                    <a:p>
                      <a:pPr algn="ctr"/>
                      <a:r>
                        <a:rPr lang="zh-TW" altLang="en-US" sz="2000" b="0" i="0" kern="1200" dirty="0">
                          <a:solidFill>
                            <a:schemeClr val="tx1"/>
                          </a:solidFill>
                          <a:effectLst/>
                          <a:latin typeface="Microsoft YaHei" panose="020B0503020204020204" pitchFamily="34" charset="-122"/>
                          <a:ea typeface="Microsoft YaHei" panose="020B0503020204020204" pitchFamily="34" charset="-122"/>
                          <a:cs typeface="+mn-cs"/>
                        </a:rPr>
                        <a:t>計畫說明</a:t>
                      </a:r>
                      <a:endParaRPr lang="zh-TW" altLang="en-US" sz="2000" dirty="0">
                        <a:latin typeface="Microsoft YaHei" panose="020B0503020204020204" pitchFamily="34" charset="-122"/>
                        <a:ea typeface="Microsoft YaHei" panose="020B0503020204020204" pitchFamily="34" charset="-122"/>
                      </a:endParaRPr>
                    </a:p>
                  </a:txBody>
                  <a:tcPr anchor="ctr"/>
                </a:tc>
                <a:tc>
                  <a:txBody>
                    <a:bodyPr/>
                    <a:lstStyle/>
                    <a:p>
                      <a:pPr marL="0" marR="0" indent="0" algn="just" defTabSz="457200" rtl="0" eaLnBrk="1" fontAlgn="auto" latinLnBrk="0" hangingPunct="1">
                        <a:lnSpc>
                          <a:spcPct val="120000"/>
                        </a:lnSpc>
                        <a:spcBef>
                          <a:spcPts val="0"/>
                        </a:spcBef>
                        <a:spcAft>
                          <a:spcPts val="0"/>
                        </a:spcAft>
                        <a:buClrTx/>
                        <a:buSzTx/>
                        <a:buFontTx/>
                        <a:buNone/>
                        <a:tabLst/>
                        <a:defRPr/>
                      </a:pPr>
                      <a:r>
                        <a:rPr lang="zh-TW" altLang="en-US" sz="2000" dirty="0">
                          <a:latin typeface="Microsoft YaHei" panose="020B0503020204020204" pitchFamily="34" charset="-122"/>
                          <a:ea typeface="Microsoft YaHei" panose="020B0503020204020204" pitchFamily="34" charset="-122"/>
                        </a:rPr>
                        <a:t>引進業界專業師資及企業職場體驗等資源，開設</a:t>
                      </a:r>
                      <a:r>
                        <a:rPr lang="en-US" altLang="zh-TW" sz="2000" b="1" dirty="0">
                          <a:solidFill>
                            <a:srgbClr val="FF0000"/>
                          </a:solidFill>
                          <a:latin typeface="Microsoft YaHei" panose="020B0503020204020204" pitchFamily="34" charset="-122"/>
                          <a:ea typeface="Microsoft YaHei" panose="020B0503020204020204" pitchFamily="34" charset="-122"/>
                        </a:rPr>
                        <a:t>336</a:t>
                      </a:r>
                      <a:r>
                        <a:rPr lang="zh-TW" altLang="en-US" sz="2000" b="1" dirty="0">
                          <a:solidFill>
                            <a:srgbClr val="FF0000"/>
                          </a:solidFill>
                          <a:latin typeface="Microsoft YaHei" panose="020B0503020204020204" pitchFamily="34" charset="-122"/>
                          <a:ea typeface="Microsoft YaHei" panose="020B0503020204020204" pitchFamily="34" charset="-122"/>
                        </a:rPr>
                        <a:t>小時</a:t>
                      </a:r>
                      <a:r>
                        <a:rPr lang="zh-TW" altLang="en-US" sz="2000" dirty="0">
                          <a:latin typeface="Microsoft YaHei" panose="020B0503020204020204" pitchFamily="34" charset="-122"/>
                          <a:ea typeface="Microsoft YaHei" panose="020B0503020204020204" pitchFamily="34" charset="-122"/>
                        </a:rPr>
                        <a:t>的產學合作課程。</a:t>
                      </a:r>
                      <a:endParaRPr lang="en-US" altLang="zh-TW" sz="2000" dirty="0">
                        <a:latin typeface="Microsoft YaHei" panose="020B0503020204020204" pitchFamily="34" charset="-122"/>
                        <a:ea typeface="Microsoft YaHei" panose="020B0503020204020204" pitchFamily="34" charset="-122"/>
                      </a:endParaRPr>
                    </a:p>
                    <a:p>
                      <a:pPr marL="0" marR="0" indent="0" algn="just" defTabSz="457200" rtl="0" eaLnBrk="1" fontAlgn="auto" latinLnBrk="0" hangingPunct="1">
                        <a:lnSpc>
                          <a:spcPct val="120000"/>
                        </a:lnSpc>
                        <a:spcBef>
                          <a:spcPts val="0"/>
                        </a:spcBef>
                        <a:spcAft>
                          <a:spcPts val="0"/>
                        </a:spcAft>
                        <a:buClrTx/>
                        <a:buSzTx/>
                        <a:buFontTx/>
                        <a:buNone/>
                        <a:tabLst/>
                        <a:defRPr/>
                      </a:pPr>
                      <a:r>
                        <a:rPr lang="en-US" altLang="zh-TW" sz="2000" dirty="0">
                          <a:latin typeface="Microsoft YaHei" panose="020B0503020204020204" pitchFamily="34" charset="-122"/>
                          <a:ea typeface="Microsoft YaHei" panose="020B0503020204020204" pitchFamily="34" charset="-122"/>
                        </a:rPr>
                        <a:t>[</a:t>
                      </a:r>
                      <a:r>
                        <a:rPr lang="zh-TW" altLang="en-US" sz="2000" dirty="0">
                          <a:latin typeface="Microsoft YaHei" panose="020B0503020204020204" pitchFamily="34" charset="-122"/>
                          <a:ea typeface="Microsoft YaHei" panose="020B0503020204020204" pitchFamily="34" charset="-122"/>
                        </a:rPr>
                        <a:t>含</a:t>
                      </a:r>
                      <a:r>
                        <a:rPr lang="zh-TW" altLang="en-US" sz="2000" dirty="0">
                          <a:solidFill>
                            <a:srgbClr val="7030A0"/>
                          </a:solidFill>
                          <a:latin typeface="Microsoft YaHei" panose="020B0503020204020204" pitchFamily="34" charset="-122"/>
                          <a:ea typeface="Microsoft YaHei" panose="020B0503020204020204" pitchFamily="34" charset="-122"/>
                        </a:rPr>
                        <a:t>實務專精課程</a:t>
                      </a:r>
                      <a:r>
                        <a:rPr lang="en-US" altLang="zh-TW" sz="2000" dirty="0">
                          <a:solidFill>
                            <a:srgbClr val="7030A0"/>
                          </a:solidFill>
                          <a:latin typeface="Microsoft YaHei" panose="020B0503020204020204" pitchFamily="34" charset="-122"/>
                          <a:ea typeface="Microsoft YaHei" panose="020B0503020204020204" pitchFamily="34" charset="-122"/>
                        </a:rPr>
                        <a:t>(162)</a:t>
                      </a:r>
                      <a:r>
                        <a:rPr lang="zh-TW" altLang="en-US" sz="2000" dirty="0">
                          <a:solidFill>
                            <a:srgbClr val="7030A0"/>
                          </a:solidFill>
                          <a:latin typeface="Microsoft YaHei" panose="020B0503020204020204" pitchFamily="34" charset="-122"/>
                          <a:ea typeface="Microsoft YaHei" panose="020B0503020204020204" pitchFamily="34" charset="-122"/>
                        </a:rPr>
                        <a:t>、共通核心職能</a:t>
                      </a:r>
                      <a:r>
                        <a:rPr lang="en-US" altLang="zh-TW" sz="2000" dirty="0">
                          <a:solidFill>
                            <a:srgbClr val="7030A0"/>
                          </a:solidFill>
                          <a:latin typeface="Microsoft YaHei" panose="020B0503020204020204" pitchFamily="34" charset="-122"/>
                          <a:ea typeface="Microsoft YaHei" panose="020B0503020204020204" pitchFamily="34" charset="-122"/>
                        </a:rPr>
                        <a:t>(48)</a:t>
                      </a:r>
                      <a:r>
                        <a:rPr lang="zh-TW" altLang="en-US" sz="2000" dirty="0">
                          <a:solidFill>
                            <a:srgbClr val="7030A0"/>
                          </a:solidFill>
                          <a:latin typeface="Microsoft YaHei" panose="020B0503020204020204" pitchFamily="34" charset="-122"/>
                          <a:ea typeface="Microsoft YaHei" panose="020B0503020204020204" pitchFamily="34" charset="-122"/>
                        </a:rPr>
                        <a:t>、勞動法令</a:t>
                      </a:r>
                      <a:r>
                        <a:rPr lang="en-US" altLang="zh-TW" sz="2000" dirty="0">
                          <a:solidFill>
                            <a:srgbClr val="7030A0"/>
                          </a:solidFill>
                          <a:latin typeface="Microsoft YaHei" panose="020B0503020204020204" pitchFamily="34" charset="-122"/>
                          <a:ea typeface="Microsoft YaHei" panose="020B0503020204020204" pitchFamily="34" charset="-122"/>
                        </a:rPr>
                        <a:t>(6)</a:t>
                      </a:r>
                      <a:r>
                        <a:rPr lang="zh-TW" altLang="en-US" sz="2000" dirty="0">
                          <a:solidFill>
                            <a:srgbClr val="7030A0"/>
                          </a:solidFill>
                          <a:latin typeface="Microsoft YaHei" panose="020B0503020204020204" pitchFamily="34" charset="-122"/>
                          <a:ea typeface="Microsoft YaHei" panose="020B0503020204020204" pitchFamily="34" charset="-122"/>
                        </a:rPr>
                        <a:t>及職場體驗</a:t>
                      </a:r>
                      <a:r>
                        <a:rPr lang="en-US" altLang="zh-TW" sz="2000" dirty="0">
                          <a:solidFill>
                            <a:srgbClr val="7030A0"/>
                          </a:solidFill>
                          <a:latin typeface="Microsoft YaHei" panose="020B0503020204020204" pitchFamily="34" charset="-122"/>
                          <a:ea typeface="Microsoft YaHei" panose="020B0503020204020204" pitchFamily="34" charset="-122"/>
                        </a:rPr>
                        <a:t>(120)</a:t>
                      </a:r>
                      <a:r>
                        <a:rPr lang="zh-TW" altLang="en-US" sz="2000" dirty="0">
                          <a:latin typeface="Microsoft YaHei" panose="020B0503020204020204" pitchFamily="34" charset="-122"/>
                          <a:ea typeface="Microsoft YaHei" panose="020B0503020204020204" pitchFamily="34" charset="-122"/>
                        </a:rPr>
                        <a:t>等內容</a:t>
                      </a:r>
                      <a:r>
                        <a:rPr lang="en-US" altLang="zh-TW" sz="2000" dirty="0">
                          <a:latin typeface="Microsoft YaHei" panose="020B0503020204020204" pitchFamily="34" charset="-122"/>
                          <a:ea typeface="Microsoft YaHei" panose="020B0503020204020204" pitchFamily="34" charset="-122"/>
                        </a:rPr>
                        <a:t>]</a:t>
                      </a:r>
                      <a:r>
                        <a:rPr lang="zh-TW" altLang="en-US" sz="2000" dirty="0">
                          <a:latin typeface="Microsoft YaHei" panose="020B0503020204020204" pitchFamily="34" charset="-122"/>
                          <a:ea typeface="Microsoft YaHei" panose="020B0503020204020204" pitchFamily="34" charset="-122"/>
                        </a:rPr>
                        <a:t> 。</a:t>
                      </a:r>
                      <a:endParaRPr lang="en-US" altLang="zh-TW" sz="1800" dirty="0">
                        <a:latin typeface="Microsoft YaHei" panose="020B0503020204020204" pitchFamily="34" charset="-122"/>
                        <a:ea typeface="Microsoft YaHei" panose="020B0503020204020204" pitchFamily="34" charset="-122"/>
                      </a:endParaRPr>
                    </a:p>
                  </a:txBody>
                  <a:tcPr anchor="ctr"/>
                </a:tc>
                <a:tc>
                  <a:txBody>
                    <a:bodyPr/>
                    <a:lstStyle/>
                    <a:p>
                      <a:pPr marL="0" marR="0" indent="0" algn="just" defTabSz="457200" rtl="0" eaLnBrk="1" fontAlgn="auto" latinLnBrk="0" hangingPunct="1">
                        <a:lnSpc>
                          <a:spcPct val="120000"/>
                        </a:lnSpc>
                        <a:spcBef>
                          <a:spcPts val="0"/>
                        </a:spcBef>
                        <a:spcAft>
                          <a:spcPts val="0"/>
                        </a:spcAft>
                        <a:buClrTx/>
                        <a:buSzTx/>
                        <a:buFontTx/>
                        <a:buNone/>
                        <a:tabLst/>
                        <a:defRPr/>
                      </a:pPr>
                      <a:r>
                        <a:rPr lang="zh-TW" altLang="en-US" sz="2000" dirty="0">
                          <a:latin typeface="Microsoft YaHei" panose="020B0503020204020204" pitchFamily="34" charset="-122"/>
                          <a:ea typeface="Microsoft YaHei" panose="020B0503020204020204" pitchFamily="34" charset="-122"/>
                        </a:rPr>
                        <a:t>依勞動部勞動力發展署公告之</a:t>
                      </a:r>
                      <a:r>
                        <a:rPr lang="zh-TW" altLang="en-US" sz="2000" dirty="0">
                          <a:solidFill>
                            <a:srgbClr val="7030A0"/>
                          </a:solidFill>
                          <a:latin typeface="Microsoft YaHei" panose="020B0503020204020204" pitchFamily="34" charset="-122"/>
                          <a:ea typeface="Microsoft YaHei" panose="020B0503020204020204" pitchFamily="34" charset="-122"/>
                        </a:rPr>
                        <a:t>共通核心職能課程</a:t>
                      </a:r>
                      <a:r>
                        <a:rPr lang="zh-TW" altLang="en-US" sz="2000" dirty="0">
                          <a:latin typeface="Microsoft YaHei" panose="020B0503020204020204" pitchFamily="34" charset="-122"/>
                          <a:ea typeface="Microsoft YaHei" panose="020B0503020204020204" pitchFamily="34" charset="-122"/>
                        </a:rPr>
                        <a:t>大綱，並運用講座、研習或其他創新多元之活動方式辦理</a:t>
                      </a:r>
                      <a:r>
                        <a:rPr lang="en-US" altLang="zh-TW" sz="2000" dirty="0">
                          <a:solidFill>
                            <a:srgbClr val="7030A0"/>
                          </a:solidFill>
                          <a:latin typeface="Microsoft YaHei" panose="020B0503020204020204" pitchFamily="34" charset="-122"/>
                          <a:ea typeface="Microsoft YaHei" panose="020B0503020204020204" pitchFamily="34" charset="-122"/>
                        </a:rPr>
                        <a:t>48</a:t>
                      </a:r>
                      <a:r>
                        <a:rPr lang="zh-TW" altLang="en-US" sz="2000" dirty="0">
                          <a:solidFill>
                            <a:srgbClr val="7030A0"/>
                          </a:solidFill>
                          <a:latin typeface="Microsoft YaHei" panose="020B0503020204020204" pitchFamily="34" charset="-122"/>
                          <a:ea typeface="Microsoft YaHei" panose="020B0503020204020204" pitchFamily="34" charset="-122"/>
                        </a:rPr>
                        <a:t>小時</a:t>
                      </a:r>
                      <a:r>
                        <a:rPr lang="zh-TW" altLang="en-US" sz="2000" dirty="0">
                          <a:latin typeface="Microsoft YaHei" panose="020B0503020204020204" pitchFamily="34" charset="-122"/>
                          <a:ea typeface="Microsoft YaHei" panose="020B0503020204020204" pitchFamily="34" charset="-122"/>
                        </a:rPr>
                        <a:t>課程，另應編列</a:t>
                      </a:r>
                      <a:r>
                        <a:rPr lang="zh-TW" altLang="en-US" sz="2000" dirty="0">
                          <a:solidFill>
                            <a:srgbClr val="7030A0"/>
                          </a:solidFill>
                          <a:latin typeface="Microsoft YaHei" panose="020B0503020204020204" pitchFamily="34" charset="-122"/>
                          <a:ea typeface="Microsoft YaHei" panose="020B0503020204020204" pitchFamily="34" charset="-122"/>
                        </a:rPr>
                        <a:t>勞動法令課程</a:t>
                      </a:r>
                      <a:r>
                        <a:rPr lang="en-US" altLang="zh-TW" sz="2000" dirty="0">
                          <a:solidFill>
                            <a:srgbClr val="7030A0"/>
                          </a:solidFill>
                          <a:latin typeface="Microsoft YaHei" panose="020B0503020204020204" pitchFamily="34" charset="-122"/>
                          <a:ea typeface="Microsoft YaHei" panose="020B0503020204020204" pitchFamily="34" charset="-122"/>
                        </a:rPr>
                        <a:t>6</a:t>
                      </a:r>
                      <a:r>
                        <a:rPr lang="zh-TW" altLang="en-US" sz="2000" dirty="0">
                          <a:solidFill>
                            <a:srgbClr val="7030A0"/>
                          </a:solidFill>
                          <a:latin typeface="Microsoft YaHei" panose="020B0503020204020204" pitchFamily="34" charset="-122"/>
                          <a:ea typeface="Microsoft YaHei" panose="020B0503020204020204" pitchFamily="34" charset="-122"/>
                        </a:rPr>
                        <a:t>小時</a:t>
                      </a:r>
                      <a:r>
                        <a:rPr lang="zh-TW" altLang="en-US" sz="2000" dirty="0">
                          <a:latin typeface="Microsoft YaHei" panose="020B0503020204020204" pitchFamily="34" charset="-122"/>
                          <a:ea typeface="Microsoft YaHei" panose="020B0503020204020204" pitchFamily="34" charset="-122"/>
                        </a:rPr>
                        <a:t>，共計</a:t>
                      </a:r>
                      <a:r>
                        <a:rPr lang="en-US" altLang="zh-TW" sz="2000" dirty="0">
                          <a:solidFill>
                            <a:srgbClr val="FF0000"/>
                          </a:solidFill>
                          <a:latin typeface="Microsoft YaHei" panose="020B0503020204020204" pitchFamily="34" charset="-122"/>
                          <a:ea typeface="Microsoft YaHei" panose="020B0503020204020204" pitchFamily="34" charset="-122"/>
                        </a:rPr>
                        <a:t>54</a:t>
                      </a:r>
                      <a:r>
                        <a:rPr lang="zh-TW" altLang="en-US" sz="2000" dirty="0">
                          <a:solidFill>
                            <a:srgbClr val="FF0000"/>
                          </a:solidFill>
                          <a:latin typeface="Microsoft YaHei" panose="020B0503020204020204" pitchFamily="34" charset="-122"/>
                          <a:ea typeface="Microsoft YaHei" panose="020B0503020204020204" pitchFamily="34" charset="-122"/>
                        </a:rPr>
                        <a:t>小時</a:t>
                      </a:r>
                      <a:r>
                        <a:rPr lang="zh-TW" altLang="en-US" sz="2000" dirty="0">
                          <a:latin typeface="Microsoft YaHei" panose="020B0503020204020204" pitchFamily="34" charset="-122"/>
                          <a:ea typeface="Microsoft YaHei" panose="020B0503020204020204" pitchFamily="34" charset="-122"/>
                        </a:rPr>
                        <a:t>。</a:t>
                      </a:r>
                      <a:endParaRPr lang="en-US" altLang="zh-TW" sz="1800" dirty="0">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10001"/>
                  </a:ext>
                </a:extLst>
              </a:tr>
              <a:tr h="950026">
                <a:tc>
                  <a:txBody>
                    <a:bodyPr/>
                    <a:lstStyle/>
                    <a:p>
                      <a:pPr algn="ctr"/>
                      <a:r>
                        <a:rPr lang="zh-TW" altLang="en-US" sz="2000" dirty="0">
                          <a:latin typeface="Microsoft YaHei" panose="020B0503020204020204" pitchFamily="34" charset="-122"/>
                          <a:ea typeface="Microsoft YaHei" panose="020B0503020204020204" pitchFamily="34" charset="-122"/>
                        </a:rPr>
                        <a:t>目的</a:t>
                      </a:r>
                    </a:p>
                  </a:txBody>
                  <a:tcPr anchor="ctr"/>
                </a:tc>
                <a:tc>
                  <a:txBody>
                    <a:bodyPr/>
                    <a:lstStyle/>
                    <a:p>
                      <a:pPr marL="0" marR="0" indent="0" algn="ctr" defTabSz="457200" rtl="0" eaLnBrk="1" fontAlgn="auto" latinLnBrk="0" hangingPunct="1">
                        <a:lnSpc>
                          <a:spcPct val="120000"/>
                        </a:lnSpc>
                        <a:spcBef>
                          <a:spcPts val="0"/>
                        </a:spcBef>
                        <a:spcAft>
                          <a:spcPts val="0"/>
                        </a:spcAft>
                        <a:buClrTx/>
                        <a:buSzTx/>
                        <a:buFontTx/>
                        <a:buNone/>
                        <a:tabLst/>
                        <a:defRPr/>
                      </a:pPr>
                      <a:r>
                        <a:rPr lang="zh-TW" altLang="en-US" sz="2000" dirty="0">
                          <a:latin typeface="Microsoft YaHei" panose="020B0503020204020204" pitchFamily="34" charset="-122"/>
                          <a:ea typeface="Microsoft YaHei" panose="020B0503020204020204" pitchFamily="34" charset="-122"/>
                        </a:rPr>
                        <a:t>協助青年畢業後能順利銜接職場。</a:t>
                      </a:r>
                      <a:endParaRPr lang="en-US" altLang="zh-TW" sz="2000" dirty="0">
                        <a:latin typeface="Microsoft YaHei" panose="020B0503020204020204" pitchFamily="34" charset="-122"/>
                        <a:ea typeface="Microsoft YaHei" panose="020B0503020204020204" pitchFamily="34" charset="-122"/>
                      </a:endParaRPr>
                    </a:p>
                  </a:txBody>
                  <a:tcPr anchor="ctr"/>
                </a:tc>
                <a:tc>
                  <a:txBody>
                    <a:bodyPr/>
                    <a:lstStyle/>
                    <a:p>
                      <a:pPr marL="0" marR="0" indent="0" algn="l" defTabSz="457200" rtl="0" eaLnBrk="1" fontAlgn="auto" latinLnBrk="0" hangingPunct="1">
                        <a:lnSpc>
                          <a:spcPct val="120000"/>
                        </a:lnSpc>
                        <a:spcBef>
                          <a:spcPts val="0"/>
                        </a:spcBef>
                        <a:spcAft>
                          <a:spcPts val="0"/>
                        </a:spcAft>
                        <a:buClrTx/>
                        <a:buSzTx/>
                        <a:buFontTx/>
                        <a:buNone/>
                        <a:tabLst/>
                        <a:defRPr/>
                      </a:pPr>
                      <a:r>
                        <a:rPr lang="zh-TW" altLang="en-US" sz="2000" dirty="0">
                          <a:latin typeface="Microsoft YaHei" panose="020B0503020204020204" pitchFamily="34" charset="-122"/>
                          <a:ea typeface="Microsoft YaHei" panose="020B0503020204020204" pitchFamily="34" charset="-122"/>
                        </a:rPr>
                        <a:t>強化青年軟實力，增進職場溝通力及培養工作態度。</a:t>
                      </a:r>
                      <a:endParaRPr lang="en-US" altLang="zh-TW" sz="2000" dirty="0">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148258710"/>
                  </a:ext>
                </a:extLst>
              </a:tr>
              <a:tr h="961901">
                <a:tc>
                  <a:txBody>
                    <a:bodyPr/>
                    <a:lstStyle/>
                    <a:p>
                      <a:pPr algn="ctr"/>
                      <a:r>
                        <a:rPr lang="zh-TW" altLang="en-US" sz="2000" b="0" i="0" kern="1200" dirty="0">
                          <a:solidFill>
                            <a:schemeClr val="tx1"/>
                          </a:solidFill>
                          <a:effectLst/>
                          <a:latin typeface="Microsoft YaHei" panose="020B0503020204020204" pitchFamily="34" charset="-122"/>
                          <a:ea typeface="Microsoft YaHei" panose="020B0503020204020204" pitchFamily="34" charset="-122"/>
                          <a:cs typeface="+mn-cs"/>
                        </a:rPr>
                        <a:t>對象</a:t>
                      </a:r>
                      <a:endParaRPr lang="zh-TW" altLang="en-US" sz="2000" dirty="0">
                        <a:latin typeface="Microsoft YaHei" panose="020B0503020204020204" pitchFamily="34" charset="-122"/>
                        <a:ea typeface="Microsoft YaHei" panose="020B0503020204020204" pitchFamily="34" charset="-122"/>
                      </a:endParaRPr>
                    </a:p>
                  </a:txBody>
                  <a:tcPr anchor="ctr"/>
                </a:tc>
                <a:tc>
                  <a:txBody>
                    <a:bodyPr/>
                    <a:lstStyle/>
                    <a:p>
                      <a:pPr marL="0" marR="0" indent="0" algn="ctr" defTabSz="457200" rtl="0" eaLnBrk="1" fontAlgn="auto" latinLnBrk="0" hangingPunct="1">
                        <a:lnSpc>
                          <a:spcPct val="120000"/>
                        </a:lnSpc>
                        <a:spcBef>
                          <a:spcPts val="0"/>
                        </a:spcBef>
                        <a:spcAft>
                          <a:spcPts val="0"/>
                        </a:spcAft>
                        <a:buClrTx/>
                        <a:buSzTx/>
                        <a:buFontTx/>
                        <a:buNone/>
                        <a:tabLst/>
                        <a:defRPr/>
                      </a:pPr>
                      <a:r>
                        <a:rPr lang="zh-TW" altLang="en-US" sz="2000" dirty="0">
                          <a:solidFill>
                            <a:srgbClr val="FF0000"/>
                          </a:solidFill>
                          <a:latin typeface="Microsoft YaHei" panose="020B0503020204020204" pitchFamily="34" charset="-122"/>
                          <a:ea typeface="Microsoft YaHei" panose="020B0503020204020204" pitchFamily="34" charset="-122"/>
                        </a:rPr>
                        <a:t>畢業前</a:t>
                      </a:r>
                      <a:r>
                        <a:rPr lang="en-US" altLang="zh-TW" sz="2000" dirty="0">
                          <a:solidFill>
                            <a:srgbClr val="FF0000"/>
                          </a:solidFill>
                          <a:latin typeface="Microsoft YaHei" panose="020B0503020204020204" pitchFamily="34" charset="-122"/>
                          <a:ea typeface="Microsoft YaHei" panose="020B0503020204020204" pitchFamily="34" charset="-122"/>
                        </a:rPr>
                        <a:t>2</a:t>
                      </a:r>
                      <a:r>
                        <a:rPr lang="zh-TW" altLang="en-US" sz="2000" dirty="0">
                          <a:solidFill>
                            <a:srgbClr val="FF0000"/>
                          </a:solidFill>
                          <a:latin typeface="Microsoft YaHei" panose="020B0503020204020204" pitchFamily="34" charset="-122"/>
                          <a:ea typeface="Microsoft YaHei" panose="020B0503020204020204" pitchFamily="34" charset="-122"/>
                        </a:rPr>
                        <a:t>年本國籍在校生。</a:t>
                      </a:r>
                      <a:endParaRPr lang="en-US" altLang="zh-TW" sz="2000" dirty="0">
                        <a:solidFill>
                          <a:srgbClr val="FF0000"/>
                        </a:solidFill>
                        <a:latin typeface="Microsoft YaHei" panose="020B0503020204020204" pitchFamily="34" charset="-122"/>
                        <a:ea typeface="Microsoft YaHei" panose="020B0503020204020204" pitchFamily="34" charset="-122"/>
                      </a:endParaRPr>
                    </a:p>
                    <a:p>
                      <a:pPr marL="0" marR="0" indent="0" algn="ctr" defTabSz="457200" rtl="0" eaLnBrk="1" fontAlgn="auto" latinLnBrk="0" hangingPunct="1">
                        <a:lnSpc>
                          <a:spcPct val="120000"/>
                        </a:lnSpc>
                        <a:spcBef>
                          <a:spcPts val="0"/>
                        </a:spcBef>
                        <a:spcAft>
                          <a:spcPts val="0"/>
                        </a:spcAft>
                        <a:buClrTx/>
                        <a:buSzTx/>
                        <a:buFontTx/>
                        <a:buNone/>
                        <a:tabLst/>
                        <a:defRPr/>
                      </a:pP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不含碩士生、博士生</a:t>
                      </a:r>
                      <a:r>
                        <a:rPr lang="en-US" altLang="zh-TW" sz="2000" dirty="0">
                          <a:solidFill>
                            <a:schemeClr val="tx1"/>
                          </a:solidFill>
                          <a:latin typeface="Microsoft YaHei" panose="020B0503020204020204" pitchFamily="34" charset="-122"/>
                          <a:ea typeface="Microsoft YaHei" panose="020B0503020204020204" pitchFamily="34" charset="-122"/>
                        </a:rPr>
                        <a:t>)</a:t>
                      </a:r>
                    </a:p>
                  </a:txBody>
                  <a:tcPr anchor="ctr"/>
                </a:tc>
                <a:tc>
                  <a:txBody>
                    <a:bodyPr/>
                    <a:lstStyle/>
                    <a:p>
                      <a:pPr algn="ctr">
                        <a:lnSpc>
                          <a:spcPct val="120000"/>
                        </a:lnSpc>
                        <a:buFont typeface="Wingdings" panose="05000000000000000000" pitchFamily="2" charset="2"/>
                        <a:buNone/>
                      </a:pPr>
                      <a:r>
                        <a:rPr lang="zh-TW" altLang="en-US" sz="2000" dirty="0">
                          <a:solidFill>
                            <a:srgbClr val="FF0000"/>
                          </a:solidFill>
                          <a:latin typeface="Microsoft YaHei" panose="020B0503020204020204" pitchFamily="34" charset="-122"/>
                          <a:ea typeface="Microsoft YaHei" panose="020B0503020204020204" pitchFamily="34" charset="-122"/>
                        </a:rPr>
                        <a:t>本國籍在校生。</a:t>
                      </a:r>
                      <a:endParaRPr lang="en-US" altLang="zh-TW" sz="2000" dirty="0">
                        <a:solidFill>
                          <a:srgbClr val="FF0000"/>
                        </a:solidFill>
                        <a:latin typeface="Microsoft YaHei" panose="020B0503020204020204" pitchFamily="34" charset="-122"/>
                        <a:ea typeface="Microsoft YaHei" panose="020B0503020204020204" pitchFamily="34" charset="-122"/>
                      </a:endParaRPr>
                    </a:p>
                    <a:p>
                      <a:pPr marL="0" marR="0" indent="0" algn="ctr" defTabSz="457200" rtl="0" eaLnBrk="1" fontAlgn="auto" latinLnBrk="0" hangingPunct="1">
                        <a:lnSpc>
                          <a:spcPct val="120000"/>
                        </a:lnSpc>
                        <a:spcBef>
                          <a:spcPts val="0"/>
                        </a:spcBef>
                        <a:spcAft>
                          <a:spcPts val="0"/>
                        </a:spcAft>
                        <a:buClrTx/>
                        <a:buSzTx/>
                        <a:buFont typeface="Wingdings" panose="05000000000000000000" pitchFamily="2" charset="2"/>
                        <a:buNone/>
                        <a:tabLst/>
                        <a:defRPr/>
                      </a:pP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不含碩士生、博士生</a:t>
                      </a:r>
                      <a:r>
                        <a:rPr lang="en-US" altLang="zh-TW" sz="2000" dirty="0">
                          <a:solidFill>
                            <a:schemeClr val="tx1"/>
                          </a:solidFill>
                          <a:latin typeface="Microsoft YaHei" panose="020B0503020204020204" pitchFamily="34" charset="-122"/>
                          <a:ea typeface="Microsoft YaHei" panose="020B0503020204020204" pitchFamily="34" charset="-122"/>
                        </a:rPr>
                        <a:t>)</a:t>
                      </a:r>
                    </a:p>
                  </a:txBody>
                  <a:tcPr anchor="ctr"/>
                </a:tc>
                <a:extLst>
                  <a:ext uri="{0D108BD9-81ED-4DB2-BD59-A6C34878D82A}">
                    <a16:rowId xmlns:a16="http://schemas.microsoft.com/office/drawing/2014/main" val="3182295054"/>
                  </a:ext>
                </a:extLst>
              </a:tr>
            </a:tbl>
          </a:graphicData>
        </a:graphic>
      </p:graphicFrame>
      <p:pic>
        <p:nvPicPr>
          <p:cNvPr id="14" name="圖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6911" y="1465169"/>
            <a:ext cx="685800" cy="561975"/>
          </a:xfrm>
          <a:prstGeom prst="rect">
            <a:avLst/>
          </a:prstGeom>
        </p:spPr>
      </p:pic>
      <p:pic>
        <p:nvPicPr>
          <p:cNvPr id="15" name="圖片 14"/>
          <p:cNvPicPr>
            <a:picLocks noChangeAspect="1"/>
          </p:cNvPicPr>
          <p:nvPr/>
        </p:nvPicPr>
        <p:blipFill rotWithShape="1">
          <a:blip r:embed="rId3">
            <a:extLst>
              <a:ext uri="{28A0092B-C50C-407E-A947-70E740481C1C}">
                <a14:useLocalDpi xmlns:a14="http://schemas.microsoft.com/office/drawing/2010/main" val="0"/>
              </a:ext>
            </a:extLst>
          </a:blip>
          <a:srcRect t="4498" r="6316"/>
          <a:stretch/>
        </p:blipFill>
        <p:spPr>
          <a:xfrm>
            <a:off x="6531298" y="1465169"/>
            <a:ext cx="669255" cy="573087"/>
          </a:xfrm>
          <a:prstGeom prst="rect">
            <a:avLst/>
          </a:prstGeom>
        </p:spPr>
      </p:pic>
    </p:spTree>
    <p:extLst>
      <p:ext uri="{BB962C8B-B14F-4D97-AF65-F5344CB8AC3E}">
        <p14:creationId xmlns:p14="http://schemas.microsoft.com/office/powerpoint/2010/main" val="2646128252"/>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內容版面配置區 12"/>
          <p:cNvGraphicFramePr>
            <a:graphicFrameLocks noGrp="1"/>
          </p:cNvGraphicFramePr>
          <p:nvPr>
            <p:ph sz="half" idx="2"/>
            <p:extLst>
              <p:ext uri="{D42A27DB-BD31-4B8C-83A1-F6EECF244321}">
                <p14:modId xmlns:p14="http://schemas.microsoft.com/office/powerpoint/2010/main" val="4292630810"/>
              </p:ext>
            </p:extLst>
          </p:nvPr>
        </p:nvGraphicFramePr>
        <p:xfrm>
          <a:off x="588473" y="899855"/>
          <a:ext cx="10701196" cy="5778588"/>
        </p:xfrm>
        <a:graphic>
          <a:graphicData uri="http://schemas.openxmlformats.org/drawingml/2006/table">
            <a:tbl>
              <a:tblPr firstRow="1" bandRow="1">
                <a:tableStyleId>{5940675A-B579-460E-94D1-54222C63F5DA}</a:tableStyleId>
              </a:tblPr>
              <a:tblGrid>
                <a:gridCol w="1354581">
                  <a:extLst>
                    <a:ext uri="{9D8B030D-6E8A-4147-A177-3AD203B41FA5}">
                      <a16:colId xmlns:a16="http://schemas.microsoft.com/office/drawing/2014/main" val="1508103903"/>
                    </a:ext>
                  </a:extLst>
                </a:gridCol>
                <a:gridCol w="5140200">
                  <a:extLst>
                    <a:ext uri="{9D8B030D-6E8A-4147-A177-3AD203B41FA5}">
                      <a16:colId xmlns:a16="http://schemas.microsoft.com/office/drawing/2014/main" val="2962786441"/>
                    </a:ext>
                  </a:extLst>
                </a:gridCol>
                <a:gridCol w="4206415">
                  <a:extLst>
                    <a:ext uri="{9D8B030D-6E8A-4147-A177-3AD203B41FA5}">
                      <a16:colId xmlns:a16="http://schemas.microsoft.com/office/drawing/2014/main" val="359021219"/>
                    </a:ext>
                  </a:extLst>
                </a:gridCol>
              </a:tblGrid>
              <a:tr h="756764">
                <a:tc>
                  <a:txBody>
                    <a:bodyPr/>
                    <a:lstStyle/>
                    <a:p>
                      <a:pPr algn="ctr"/>
                      <a:r>
                        <a:rPr lang="zh-TW" altLang="en-US" sz="2000" dirty="0">
                          <a:latin typeface="Microsoft YaHei" panose="020B0503020204020204" pitchFamily="34" charset="-122"/>
                          <a:ea typeface="Microsoft YaHei" panose="020B0503020204020204" pitchFamily="34" charset="-122"/>
                        </a:rPr>
                        <a:t>計畫類型</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zh-TW" sz="2200" b="1" dirty="0">
                          <a:latin typeface="Microsoft YaHei" panose="020B0503020204020204" pitchFamily="34" charset="-122"/>
                          <a:ea typeface="Microsoft YaHei" panose="020B0503020204020204" pitchFamily="34" charset="-122"/>
                        </a:rPr>
                        <a:t>1.</a:t>
                      </a:r>
                      <a:r>
                        <a:rPr lang="zh-TW" altLang="en-US" sz="2200" b="1" dirty="0">
                          <a:latin typeface="Microsoft YaHei" panose="020B0503020204020204" pitchFamily="34" charset="-122"/>
                          <a:ea typeface="Microsoft YaHei" panose="020B0503020204020204" pitchFamily="34" charset="-122"/>
                        </a:rPr>
                        <a:t>就業學程</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zh-TW" sz="2200" b="1" dirty="0">
                          <a:solidFill>
                            <a:schemeClr val="tx1"/>
                          </a:solidFill>
                          <a:latin typeface="Microsoft YaHei" panose="020B0503020204020204" pitchFamily="34" charset="-122"/>
                          <a:ea typeface="Microsoft YaHei" panose="020B0503020204020204" pitchFamily="34" charset="-122"/>
                        </a:rPr>
                        <a:t>    2.</a:t>
                      </a:r>
                      <a:r>
                        <a:rPr lang="zh-TW" altLang="en-US" sz="2200" b="1" dirty="0">
                          <a:solidFill>
                            <a:schemeClr val="tx1"/>
                          </a:solidFill>
                          <a:latin typeface="Microsoft YaHei" panose="020B0503020204020204" pitchFamily="34" charset="-122"/>
                          <a:ea typeface="Microsoft YaHei" panose="020B0503020204020204" pitchFamily="34" charset="-122"/>
                        </a:rPr>
                        <a:t>共同核心職能課程專班</a:t>
                      </a:r>
                    </a:p>
                  </a:txBody>
                  <a:tcPr anchor="ctr"/>
                </a:tc>
                <a:extLst>
                  <a:ext uri="{0D108BD9-81ED-4DB2-BD59-A6C34878D82A}">
                    <a16:rowId xmlns:a16="http://schemas.microsoft.com/office/drawing/2014/main" val="2835012577"/>
                  </a:ext>
                </a:extLst>
              </a:tr>
              <a:tr h="1878950">
                <a:tc>
                  <a:txBody>
                    <a:bodyPr/>
                    <a:lstStyle/>
                    <a:p>
                      <a:pPr algn="ctr"/>
                      <a:r>
                        <a:rPr lang="zh-TW" altLang="en-US" sz="2000" dirty="0">
                          <a:latin typeface="Microsoft YaHei" panose="020B0503020204020204" pitchFamily="34" charset="-122"/>
                          <a:ea typeface="Microsoft YaHei" panose="020B0503020204020204" pitchFamily="34" charset="-122"/>
                        </a:rPr>
                        <a:t>領域別</a:t>
                      </a:r>
                    </a:p>
                  </a:txBody>
                  <a:tcPr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(1)</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流通業、</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(2)</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財務金融、</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(3)</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經營管理、</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(4)</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數位內容與資訊、</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(5)</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觀光與餐旅服務</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(6)</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醫療保健與照顧服務、</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(7)</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人文社會與文化創意、</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(8)</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造型與時尚設計、</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(9)</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營建工程機電、</a:t>
                      </a:r>
                      <a:r>
                        <a:rPr lang="en-US" altLang="zh-TW" sz="2000" kern="1200" dirty="0">
                          <a:solidFill>
                            <a:schemeClr val="tx1"/>
                          </a:solidFill>
                          <a:latin typeface="Microsoft YaHei" panose="020B0503020204020204" pitchFamily="34" charset="-122"/>
                          <a:ea typeface="Microsoft YaHei" panose="020B0503020204020204" pitchFamily="34" charset="-122"/>
                          <a:cs typeface="+mn-cs"/>
                        </a:rPr>
                        <a:t>(10)</a:t>
                      </a:r>
                      <a:r>
                        <a:rPr lang="zh-TW" altLang="en-US" sz="2000" kern="1200" dirty="0">
                          <a:solidFill>
                            <a:schemeClr val="tx1"/>
                          </a:solidFill>
                          <a:latin typeface="Microsoft YaHei" panose="020B0503020204020204" pitchFamily="34" charset="-122"/>
                          <a:ea typeface="Microsoft YaHei" panose="020B0503020204020204" pitchFamily="34" charset="-122"/>
                          <a:cs typeface="+mn-cs"/>
                        </a:rPr>
                        <a:t>生態環保物農業科技相關產業等十大領域。</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zh-TW" altLang="en-US" sz="2000">
                          <a:latin typeface="Microsoft YaHei" panose="020B0503020204020204" pitchFamily="34" charset="-122"/>
                          <a:ea typeface="Microsoft YaHei" panose="020B0503020204020204" pitchFamily="34" charset="-122"/>
                        </a:rPr>
                        <a:t>一</a:t>
                      </a:r>
                      <a:endParaRPr lang="en-US" altLang="zh-TW" sz="2000" dirty="0">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148258710"/>
                  </a:ext>
                </a:extLst>
              </a:tr>
              <a:tr h="984212">
                <a:tc>
                  <a:txBody>
                    <a:bodyPr/>
                    <a:lstStyle/>
                    <a:p>
                      <a:pPr algn="ctr"/>
                      <a:r>
                        <a:rPr lang="zh-TW" altLang="en-US" sz="2000" dirty="0">
                          <a:latin typeface="Microsoft YaHei" panose="020B0503020204020204" pitchFamily="34" charset="-122"/>
                          <a:ea typeface="Microsoft YaHei" panose="020B0503020204020204" pitchFamily="34" charset="-122"/>
                        </a:rPr>
                        <a:t>課程</a:t>
                      </a:r>
                    </a:p>
                  </a:txBody>
                  <a:tcPr anchor="ct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TW" sz="2000" dirty="0">
                          <a:solidFill>
                            <a:schemeClr val="tx1"/>
                          </a:solidFill>
                          <a:latin typeface="Microsoft YaHei" panose="020B0503020204020204" pitchFamily="34" charset="-122"/>
                          <a:ea typeface="Microsoft YaHei" panose="020B0503020204020204" pitchFamily="34" charset="-122"/>
                        </a:rPr>
                        <a:t>1.</a:t>
                      </a:r>
                      <a:r>
                        <a:rPr lang="zh-TW" altLang="en-US" sz="2000" dirty="0">
                          <a:solidFill>
                            <a:schemeClr val="tx1"/>
                          </a:solidFill>
                          <a:latin typeface="Microsoft YaHei" panose="020B0503020204020204" pitchFamily="34" charset="-122"/>
                          <a:ea typeface="Microsoft YaHei" panose="020B0503020204020204" pitchFamily="34" charset="-122"/>
                        </a:rPr>
                        <a:t>專精課程</a:t>
                      </a:r>
                      <a:r>
                        <a:rPr lang="en-US" altLang="zh-TW" sz="2000" dirty="0">
                          <a:solidFill>
                            <a:schemeClr val="tx1"/>
                          </a:solidFill>
                          <a:latin typeface="Microsoft YaHei" panose="020B0503020204020204" pitchFamily="34" charset="-122"/>
                          <a:ea typeface="Microsoft YaHei" panose="020B0503020204020204" pitchFamily="34" charset="-122"/>
                        </a:rPr>
                        <a:t>(162</a:t>
                      </a:r>
                      <a:r>
                        <a:rPr lang="zh-TW" altLang="en-US" sz="2000" dirty="0">
                          <a:solidFill>
                            <a:schemeClr val="tx1"/>
                          </a:solidFill>
                          <a:latin typeface="Microsoft YaHei" panose="020B0503020204020204" pitchFamily="34" charset="-122"/>
                          <a:ea typeface="Microsoft YaHei" panose="020B0503020204020204" pitchFamily="34" charset="-122"/>
                        </a:rPr>
                        <a:t>小時</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a:t>
                      </a:r>
                      <a:endParaRPr lang="zh-TW" altLang="en-US" sz="2000" dirty="0">
                        <a:latin typeface="Microsoft YaHei" panose="020B0503020204020204" pitchFamily="34" charset="-122"/>
                        <a:ea typeface="Microsoft YaHei" panose="020B0503020204020204" pitchFamily="34" charset="-122"/>
                      </a:endParaRPr>
                    </a:p>
                    <a:p>
                      <a:pPr lvl="0" algn="just"/>
                      <a:r>
                        <a:rPr lang="en-US" altLang="zh-TW" sz="2000" dirty="0">
                          <a:solidFill>
                            <a:schemeClr val="tx1"/>
                          </a:solidFill>
                          <a:latin typeface="Microsoft YaHei" panose="020B0503020204020204" pitchFamily="34" charset="-122"/>
                          <a:ea typeface="Microsoft YaHei" panose="020B0503020204020204" pitchFamily="34" charset="-122"/>
                        </a:rPr>
                        <a:t>2.</a:t>
                      </a:r>
                      <a:r>
                        <a:rPr lang="zh-TW" altLang="en-US" sz="2000" dirty="0">
                          <a:solidFill>
                            <a:schemeClr val="tx1"/>
                          </a:solidFill>
                          <a:latin typeface="Microsoft YaHei" panose="020B0503020204020204" pitchFamily="34" charset="-122"/>
                          <a:ea typeface="Microsoft YaHei" panose="020B0503020204020204" pitchFamily="34" charset="-122"/>
                        </a:rPr>
                        <a:t>職場體驗</a:t>
                      </a:r>
                      <a:r>
                        <a:rPr lang="en-US" altLang="zh-TW" sz="2000" dirty="0">
                          <a:solidFill>
                            <a:schemeClr val="tx1"/>
                          </a:solidFill>
                          <a:latin typeface="Microsoft YaHei" panose="020B0503020204020204" pitchFamily="34" charset="-122"/>
                          <a:ea typeface="Microsoft YaHei" panose="020B0503020204020204" pitchFamily="34" charset="-122"/>
                        </a:rPr>
                        <a:t>(120</a:t>
                      </a:r>
                      <a:r>
                        <a:rPr lang="zh-TW" altLang="en-US" sz="2000" dirty="0">
                          <a:solidFill>
                            <a:schemeClr val="tx1"/>
                          </a:solidFill>
                          <a:latin typeface="Microsoft YaHei" panose="020B0503020204020204" pitchFamily="34" charset="-122"/>
                          <a:ea typeface="Microsoft YaHei" panose="020B0503020204020204" pitchFamily="34" charset="-122"/>
                        </a:rPr>
                        <a:t>小時</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a:t>
                      </a:r>
                    </a:p>
                    <a:p>
                      <a:pPr lvl="0" algn="just"/>
                      <a:r>
                        <a:rPr lang="en-US" altLang="zh-TW" sz="2000" dirty="0">
                          <a:solidFill>
                            <a:schemeClr val="tx1"/>
                          </a:solidFill>
                          <a:latin typeface="Microsoft YaHei" panose="020B0503020204020204" pitchFamily="34" charset="-122"/>
                          <a:ea typeface="Microsoft YaHei" panose="020B0503020204020204" pitchFamily="34" charset="-122"/>
                        </a:rPr>
                        <a:t>3.</a:t>
                      </a:r>
                      <a:r>
                        <a:rPr lang="zh-TW" altLang="en-US" sz="2000" dirty="0">
                          <a:solidFill>
                            <a:schemeClr val="tx1"/>
                          </a:solidFill>
                          <a:latin typeface="Microsoft YaHei" panose="020B0503020204020204" pitchFamily="34" charset="-122"/>
                          <a:ea typeface="Microsoft YaHei" panose="020B0503020204020204" pitchFamily="34" charset="-122"/>
                        </a:rPr>
                        <a:t>共通核心職能課程</a:t>
                      </a:r>
                      <a:r>
                        <a:rPr lang="en-US" altLang="zh-TW" sz="2000" dirty="0">
                          <a:solidFill>
                            <a:schemeClr val="tx1"/>
                          </a:solidFill>
                          <a:latin typeface="Microsoft YaHei" panose="020B0503020204020204" pitchFamily="34" charset="-122"/>
                          <a:ea typeface="Microsoft YaHei" panose="020B0503020204020204" pitchFamily="34" charset="-122"/>
                        </a:rPr>
                        <a:t>(54</a:t>
                      </a:r>
                      <a:r>
                        <a:rPr lang="zh-TW" altLang="en-US" sz="2000" dirty="0">
                          <a:solidFill>
                            <a:schemeClr val="tx1"/>
                          </a:solidFill>
                          <a:latin typeface="Microsoft YaHei" panose="020B0503020204020204" pitchFamily="34" charset="-122"/>
                          <a:ea typeface="Microsoft YaHei" panose="020B0503020204020204" pitchFamily="34" charset="-122"/>
                        </a:rPr>
                        <a:t>小時</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a:t>
                      </a:r>
                    </a:p>
                  </a:txBody>
                  <a:tcPr anchor="ctr"/>
                </a:tc>
                <a:tc>
                  <a:txBody>
                    <a:bodyPr/>
                    <a:lstStyle/>
                    <a:p>
                      <a:pPr lvl="0" algn="just"/>
                      <a:r>
                        <a:rPr lang="zh-TW" altLang="en-US" sz="2000" dirty="0">
                          <a:solidFill>
                            <a:schemeClr val="tx1"/>
                          </a:solidFill>
                          <a:latin typeface="Microsoft YaHei" panose="020B0503020204020204" pitchFamily="34" charset="-122"/>
                          <a:ea typeface="Microsoft YaHei" panose="020B0503020204020204" pitchFamily="34" charset="-122"/>
                        </a:rPr>
                        <a:t>共通核心職能課程</a:t>
                      </a:r>
                      <a:r>
                        <a:rPr lang="en-US" altLang="zh-TW" sz="2000" dirty="0">
                          <a:solidFill>
                            <a:schemeClr val="tx1"/>
                          </a:solidFill>
                          <a:latin typeface="Microsoft YaHei" panose="020B0503020204020204" pitchFamily="34" charset="-122"/>
                          <a:ea typeface="Microsoft YaHei" panose="020B0503020204020204" pitchFamily="34" charset="-122"/>
                        </a:rPr>
                        <a:t>(54</a:t>
                      </a:r>
                      <a:r>
                        <a:rPr lang="zh-TW" altLang="en-US" sz="2000" dirty="0">
                          <a:solidFill>
                            <a:schemeClr val="tx1"/>
                          </a:solidFill>
                          <a:latin typeface="Microsoft YaHei" panose="020B0503020204020204" pitchFamily="34" charset="-122"/>
                          <a:ea typeface="Microsoft YaHei" panose="020B0503020204020204" pitchFamily="34" charset="-122"/>
                        </a:rPr>
                        <a:t>小時</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a:t>
                      </a:r>
                    </a:p>
                  </a:txBody>
                  <a:tcPr anchor="ctr"/>
                </a:tc>
                <a:extLst>
                  <a:ext uri="{0D108BD9-81ED-4DB2-BD59-A6C34878D82A}">
                    <a16:rowId xmlns:a16="http://schemas.microsoft.com/office/drawing/2014/main" val="3182295054"/>
                  </a:ext>
                </a:extLst>
              </a:tr>
              <a:tr h="591291">
                <a:tc>
                  <a:txBody>
                    <a:bodyPr/>
                    <a:lstStyle/>
                    <a:p>
                      <a:pPr algn="ctr"/>
                      <a:r>
                        <a:rPr lang="zh-TW" altLang="en-US" sz="2000" dirty="0">
                          <a:latin typeface="Microsoft YaHei" panose="020B0503020204020204" pitchFamily="34" charset="-122"/>
                          <a:ea typeface="Microsoft YaHei" panose="020B0503020204020204" pitchFamily="34" charset="-122"/>
                        </a:rPr>
                        <a:t>人數</a:t>
                      </a:r>
                    </a:p>
                  </a:txBody>
                  <a:tcPr anchor="ctr"/>
                </a:tc>
                <a:tc gridSpan="2">
                  <a:txBody>
                    <a:bodyPr/>
                    <a:lstStyle/>
                    <a:p>
                      <a:pPr lvl="0" algn="just"/>
                      <a:r>
                        <a:rPr lang="en-US" altLang="zh-TW" sz="2000" dirty="0">
                          <a:solidFill>
                            <a:schemeClr val="tx1"/>
                          </a:solidFill>
                          <a:latin typeface="Microsoft YaHei" panose="020B0503020204020204" pitchFamily="34" charset="-122"/>
                          <a:ea typeface="Microsoft YaHei" panose="020B0503020204020204" pitchFamily="34" charset="-122"/>
                        </a:rPr>
                        <a:t>15</a:t>
                      </a:r>
                      <a:r>
                        <a:rPr lang="zh-TW" altLang="en-US" sz="2000" dirty="0">
                          <a:solidFill>
                            <a:schemeClr val="tx1"/>
                          </a:solidFill>
                          <a:latin typeface="Microsoft YaHei" panose="020B0503020204020204" pitchFamily="34" charset="-122"/>
                          <a:ea typeface="Microsoft YaHei" panose="020B0503020204020204" pitchFamily="34" charset="-122"/>
                        </a:rPr>
                        <a:t>人以上。</a:t>
                      </a:r>
                    </a:p>
                  </a:txBody>
                  <a:tcPr anchor="ctr"/>
                </a:tc>
                <a:tc hMerge="1">
                  <a:txBody>
                    <a:bodyPr/>
                    <a:lstStyle/>
                    <a:p>
                      <a:pPr lvl="0" algn="just"/>
                      <a:endParaRPr lang="zh-TW" altLang="en-US" sz="2000" dirty="0">
                        <a:solidFill>
                          <a:schemeClr val="tx1"/>
                        </a:solidFill>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817921642"/>
                  </a:ext>
                </a:extLst>
              </a:tr>
              <a:tr h="539903">
                <a:tc>
                  <a:txBody>
                    <a:bodyPr/>
                    <a:lstStyle/>
                    <a:p>
                      <a:pPr algn="ctr"/>
                      <a:r>
                        <a:rPr lang="zh-TW" altLang="en-US" sz="2000" dirty="0">
                          <a:latin typeface="Microsoft YaHei" panose="020B0503020204020204" pitchFamily="34" charset="-122"/>
                          <a:ea typeface="Microsoft YaHei" panose="020B0503020204020204" pitchFamily="34" charset="-122"/>
                        </a:rPr>
                        <a:t>補助經費</a:t>
                      </a:r>
                    </a:p>
                  </a:txBody>
                  <a:tcPr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最高補助</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 </a:t>
                      </a:r>
                      <a:r>
                        <a:rPr lang="en-US" altLang="zh-TW" sz="2000" b="1" dirty="0">
                          <a:solidFill>
                            <a:srgbClr val="FF0000"/>
                          </a:solidFill>
                          <a:latin typeface="Microsoft YaHei" panose="020B0503020204020204" pitchFamily="34" charset="-122"/>
                          <a:ea typeface="Microsoft YaHei" panose="020B0503020204020204" pitchFamily="34" charset="-122"/>
                        </a:rPr>
                        <a:t>80</a:t>
                      </a:r>
                      <a:r>
                        <a:rPr lang="zh-TW" altLang="en-US" sz="2000" b="1" dirty="0">
                          <a:solidFill>
                            <a:srgbClr val="FF0000"/>
                          </a:solidFill>
                          <a:latin typeface="Microsoft YaHei" panose="020B0503020204020204" pitchFamily="34" charset="-122"/>
                          <a:ea typeface="Microsoft YaHei" panose="020B0503020204020204" pitchFamily="34" charset="-122"/>
                        </a:rPr>
                        <a:t>萬</a:t>
                      </a:r>
                      <a:r>
                        <a:rPr lang="zh-TW" altLang="en-US" sz="2000" dirty="0">
                          <a:latin typeface="Microsoft YaHei" panose="020B0503020204020204" pitchFamily="34" charset="-122"/>
                          <a:ea typeface="Microsoft YaHei" panose="020B0503020204020204" pitchFamily="34" charset="-122"/>
                        </a:rPr>
                        <a:t>元。</a:t>
                      </a:r>
                      <a:endParaRPr lang="en-US" altLang="zh-TW" sz="2000" dirty="0">
                        <a:latin typeface="Microsoft YaHei" panose="020B0503020204020204" pitchFamily="34" charset="-122"/>
                        <a:ea typeface="Microsoft YaHei" panose="020B0503020204020204" pitchFamily="34" charset="-122"/>
                      </a:endParaRPr>
                    </a:p>
                  </a:txBody>
                  <a:tcPr anchor="ctr"/>
                </a:tc>
                <a:tc>
                  <a:txBody>
                    <a:bodyPr/>
                    <a:lstStyle/>
                    <a:p>
                      <a:pPr algn="just">
                        <a:buFont typeface="Wingdings" panose="05000000000000000000" pitchFamily="2" charset="2"/>
                        <a:buNone/>
                      </a:pP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最高補助</a:t>
                      </a:r>
                      <a:r>
                        <a:rPr lang="en-US" altLang="zh-TW" sz="2000" dirty="0">
                          <a:solidFill>
                            <a:schemeClr val="tx1"/>
                          </a:solidFill>
                          <a:latin typeface="Microsoft YaHei" panose="020B0503020204020204" pitchFamily="34" charset="-122"/>
                          <a:ea typeface="Microsoft YaHei" panose="020B0503020204020204" pitchFamily="34" charset="-122"/>
                        </a:rPr>
                        <a:t>)</a:t>
                      </a:r>
                      <a:r>
                        <a:rPr lang="zh-TW" altLang="en-US" sz="2000" dirty="0">
                          <a:solidFill>
                            <a:schemeClr val="tx1"/>
                          </a:solidFill>
                          <a:latin typeface="Microsoft YaHei" panose="020B0503020204020204" pitchFamily="34" charset="-122"/>
                          <a:ea typeface="Microsoft YaHei" panose="020B0503020204020204" pitchFamily="34" charset="-122"/>
                        </a:rPr>
                        <a:t> </a:t>
                      </a:r>
                      <a:r>
                        <a:rPr lang="en-US" altLang="zh-TW" sz="2000" b="1" dirty="0">
                          <a:solidFill>
                            <a:srgbClr val="FF0000"/>
                          </a:solidFill>
                          <a:latin typeface="Microsoft YaHei" panose="020B0503020204020204" pitchFamily="34" charset="-122"/>
                          <a:ea typeface="Microsoft YaHei" panose="020B0503020204020204" pitchFamily="34" charset="-122"/>
                        </a:rPr>
                        <a:t>15</a:t>
                      </a:r>
                      <a:r>
                        <a:rPr lang="zh-TW" altLang="en-US" sz="2000" b="1" dirty="0">
                          <a:solidFill>
                            <a:srgbClr val="FF0000"/>
                          </a:solidFill>
                          <a:latin typeface="Microsoft YaHei" panose="020B0503020204020204" pitchFamily="34" charset="-122"/>
                          <a:ea typeface="Microsoft YaHei" panose="020B0503020204020204" pitchFamily="34" charset="-122"/>
                        </a:rPr>
                        <a:t>萬</a:t>
                      </a:r>
                      <a:r>
                        <a:rPr lang="zh-TW" altLang="en-US" sz="2000" dirty="0">
                          <a:solidFill>
                            <a:schemeClr val="tx1"/>
                          </a:solidFill>
                          <a:latin typeface="Microsoft YaHei" panose="020B0503020204020204" pitchFamily="34" charset="-122"/>
                          <a:ea typeface="Microsoft YaHei" panose="020B0503020204020204" pitchFamily="34" charset="-122"/>
                        </a:rPr>
                        <a:t>元。</a:t>
                      </a:r>
                      <a:endParaRPr lang="en-US" altLang="zh-TW" sz="2000" dirty="0">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10003"/>
                  </a:ext>
                </a:extLst>
              </a:tr>
              <a:tr h="98421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zh-TW" altLang="en-US" sz="2000" dirty="0">
                          <a:latin typeface="Microsoft YaHei" panose="020B0503020204020204" pitchFamily="34" charset="-122"/>
                          <a:ea typeface="Microsoft YaHei" panose="020B0503020204020204" pitchFamily="34" charset="-122"/>
                        </a:rPr>
                        <a:t>經費補助項目</a:t>
                      </a:r>
                    </a:p>
                  </a:txBody>
                  <a:tcPr anchor="ctr"/>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zh-TW" sz="2000" dirty="0">
                          <a:latin typeface="Microsoft YaHei" panose="020B0503020204020204" pitchFamily="34" charset="-122"/>
                          <a:ea typeface="Microsoft YaHei" panose="020B0503020204020204" pitchFamily="34" charset="-122"/>
                        </a:rPr>
                        <a:t>(1)</a:t>
                      </a:r>
                      <a:r>
                        <a:rPr lang="zh-TW" altLang="en-US" sz="2000" dirty="0">
                          <a:latin typeface="Microsoft YaHei" panose="020B0503020204020204" pitchFamily="34" charset="-122"/>
                          <a:ea typeface="Microsoft YaHei" panose="020B0503020204020204" pitchFamily="34" charset="-122"/>
                        </a:rPr>
                        <a:t>計畫主持人費、</a:t>
                      </a:r>
                      <a:r>
                        <a:rPr lang="en-US" altLang="zh-TW" sz="2000" dirty="0">
                          <a:latin typeface="Microsoft YaHei" panose="020B0503020204020204" pitchFamily="34" charset="-122"/>
                          <a:ea typeface="Microsoft YaHei" panose="020B0503020204020204" pitchFamily="34" charset="-122"/>
                        </a:rPr>
                        <a:t>(2)</a:t>
                      </a:r>
                      <a:r>
                        <a:rPr lang="zh-TW" altLang="en-US" sz="2000" dirty="0">
                          <a:latin typeface="Microsoft YaHei" panose="020B0503020204020204" pitchFamily="34" charset="-122"/>
                          <a:ea typeface="Microsoft YaHei" panose="020B0503020204020204" pitchFamily="34" charset="-122"/>
                        </a:rPr>
                        <a:t>工作人員費、</a:t>
                      </a:r>
                      <a:r>
                        <a:rPr lang="en-US" altLang="zh-TW" sz="2000" dirty="0">
                          <a:latin typeface="Microsoft YaHei" panose="020B0503020204020204" pitchFamily="34" charset="-122"/>
                          <a:ea typeface="Microsoft YaHei" panose="020B0503020204020204" pitchFamily="34" charset="-122"/>
                        </a:rPr>
                        <a:t>(3)</a:t>
                      </a:r>
                      <a:r>
                        <a:rPr lang="zh-TW" altLang="en-US" sz="2000" dirty="0">
                          <a:latin typeface="Microsoft YaHei" panose="020B0503020204020204" pitchFamily="34" charset="-122"/>
                          <a:ea typeface="Microsoft YaHei" panose="020B0503020204020204" pitchFamily="34" charset="-122"/>
                        </a:rPr>
                        <a:t>出席費、</a:t>
                      </a:r>
                      <a:r>
                        <a:rPr lang="en-US" altLang="zh-TW" sz="2000" dirty="0">
                          <a:latin typeface="Microsoft YaHei" panose="020B0503020204020204" pitchFamily="34" charset="-122"/>
                          <a:ea typeface="Microsoft YaHei" panose="020B0503020204020204" pitchFamily="34" charset="-122"/>
                        </a:rPr>
                        <a:t>(4)</a:t>
                      </a:r>
                      <a:r>
                        <a:rPr lang="zh-TW" altLang="en-US" sz="2000" dirty="0">
                          <a:latin typeface="Microsoft YaHei" panose="020B0503020204020204" pitchFamily="34" charset="-122"/>
                          <a:ea typeface="Microsoft YaHei" panose="020B0503020204020204" pitchFamily="34" charset="-122"/>
                        </a:rPr>
                        <a:t>講師鐘點費、</a:t>
                      </a:r>
                      <a:r>
                        <a:rPr lang="en-US" altLang="zh-TW" sz="2000" dirty="0">
                          <a:latin typeface="Microsoft YaHei" panose="020B0503020204020204" pitchFamily="34" charset="-122"/>
                          <a:ea typeface="Microsoft YaHei" panose="020B0503020204020204" pitchFamily="34" charset="-122"/>
                        </a:rPr>
                        <a:t>(5)</a:t>
                      </a:r>
                      <a:r>
                        <a:rPr lang="zh-TW" altLang="en-US" sz="2000" dirty="0">
                          <a:latin typeface="Microsoft YaHei" panose="020B0503020204020204" pitchFamily="34" charset="-122"/>
                          <a:ea typeface="Microsoft YaHei" panose="020B0503020204020204" pitchFamily="34" charset="-122"/>
                        </a:rPr>
                        <a:t>雜費、</a:t>
                      </a:r>
                      <a:r>
                        <a:rPr lang="en-US" altLang="zh-TW" sz="2000" dirty="0">
                          <a:latin typeface="Microsoft YaHei" panose="020B0503020204020204" pitchFamily="34" charset="-122"/>
                          <a:ea typeface="Microsoft YaHei" panose="020B0503020204020204" pitchFamily="34" charset="-122"/>
                        </a:rPr>
                        <a:t>(6)</a:t>
                      </a:r>
                      <a:r>
                        <a:rPr lang="zh-TW" altLang="en-US" sz="2000" dirty="0">
                          <a:latin typeface="Microsoft YaHei" panose="020B0503020204020204" pitchFamily="34" charset="-122"/>
                          <a:ea typeface="Microsoft YaHei" panose="020B0503020204020204" pitchFamily="34" charset="-122"/>
                        </a:rPr>
                        <a:t>材料費、</a:t>
                      </a:r>
                      <a:r>
                        <a:rPr lang="en-US" altLang="zh-TW" sz="2000" dirty="0">
                          <a:latin typeface="Microsoft YaHei" panose="020B0503020204020204" pitchFamily="34" charset="-122"/>
                          <a:ea typeface="Microsoft YaHei" panose="020B0503020204020204" pitchFamily="34" charset="-122"/>
                        </a:rPr>
                        <a:t>(7)</a:t>
                      </a:r>
                      <a:r>
                        <a:rPr lang="zh-TW" altLang="en-US" sz="2000" dirty="0">
                          <a:latin typeface="Microsoft YaHei" panose="020B0503020204020204" pitchFamily="34" charset="-122"/>
                          <a:ea typeface="Microsoft YaHei" panose="020B0503020204020204" pitchFamily="34" charset="-122"/>
                        </a:rPr>
                        <a:t>場地費、</a:t>
                      </a:r>
                      <a:r>
                        <a:rPr lang="en-US" altLang="zh-TW" sz="2000" dirty="0">
                          <a:latin typeface="Microsoft YaHei" panose="020B0503020204020204" pitchFamily="34" charset="-122"/>
                          <a:ea typeface="Microsoft YaHei" panose="020B0503020204020204" pitchFamily="34" charset="-122"/>
                        </a:rPr>
                        <a:t>(8)</a:t>
                      </a:r>
                      <a:r>
                        <a:rPr lang="zh-TW" altLang="en-US" sz="2000" dirty="0">
                          <a:latin typeface="Microsoft YaHei" panose="020B0503020204020204" pitchFamily="34" charset="-122"/>
                          <a:ea typeface="Microsoft YaHei" panose="020B0503020204020204" pitchFamily="34" charset="-122"/>
                        </a:rPr>
                        <a:t>交通費、</a:t>
                      </a:r>
                      <a:r>
                        <a:rPr lang="en-US" altLang="zh-TW" sz="2000" dirty="0">
                          <a:latin typeface="Microsoft YaHei" panose="020B0503020204020204" pitchFamily="34" charset="-122"/>
                          <a:ea typeface="Microsoft YaHei" panose="020B0503020204020204" pitchFamily="34" charset="-122"/>
                        </a:rPr>
                        <a:t>(9)</a:t>
                      </a:r>
                      <a:r>
                        <a:rPr lang="zh-TW" altLang="en-US" sz="2000" dirty="0">
                          <a:latin typeface="Microsoft YaHei" panose="020B0503020204020204" pitchFamily="34" charset="-122"/>
                          <a:ea typeface="Microsoft YaHei" panose="020B0503020204020204" pitchFamily="34" charset="-122"/>
                        </a:rPr>
                        <a:t>租車費、</a:t>
                      </a:r>
                      <a:r>
                        <a:rPr lang="en-US" altLang="zh-TW" sz="2000" dirty="0">
                          <a:latin typeface="Microsoft YaHei" panose="020B0503020204020204" pitchFamily="34" charset="-122"/>
                          <a:ea typeface="Microsoft YaHei" panose="020B0503020204020204" pitchFamily="34" charset="-122"/>
                        </a:rPr>
                        <a:t>(10)</a:t>
                      </a:r>
                      <a:r>
                        <a:rPr lang="zh-TW" altLang="en-US" sz="2000" dirty="0">
                          <a:latin typeface="Microsoft YaHei" panose="020B0503020204020204" pitchFamily="34" charset="-122"/>
                          <a:ea typeface="Microsoft YaHei" panose="020B0503020204020204" pitchFamily="34" charset="-122"/>
                        </a:rPr>
                        <a:t>保險費、</a:t>
                      </a:r>
                      <a:r>
                        <a:rPr lang="en-US" altLang="zh-TW" sz="2000" dirty="0">
                          <a:latin typeface="Microsoft YaHei" panose="020B0503020204020204" pitchFamily="34" charset="-122"/>
                          <a:ea typeface="Microsoft YaHei" panose="020B0503020204020204" pitchFamily="34" charset="-122"/>
                        </a:rPr>
                        <a:t>(11)</a:t>
                      </a:r>
                      <a:r>
                        <a:rPr lang="zh-TW" altLang="en-US" sz="2000" dirty="0">
                          <a:latin typeface="Microsoft YaHei" panose="020B0503020204020204" pitchFamily="34" charset="-122"/>
                          <a:ea typeface="Microsoft YaHei" panose="020B0503020204020204" pitchFamily="34" charset="-122"/>
                        </a:rPr>
                        <a:t>優秀學員獎勵、</a:t>
                      </a:r>
                      <a:r>
                        <a:rPr lang="en-US" altLang="zh-TW" sz="2000" dirty="0">
                          <a:latin typeface="Microsoft YaHei" panose="020B0503020204020204" pitchFamily="34" charset="-122"/>
                          <a:ea typeface="Microsoft YaHei" panose="020B0503020204020204" pitchFamily="34" charset="-122"/>
                        </a:rPr>
                        <a:t>(12)</a:t>
                      </a:r>
                      <a:r>
                        <a:rPr lang="zh-TW" altLang="en-US" sz="2000" dirty="0">
                          <a:latin typeface="Microsoft YaHei" panose="020B0503020204020204" pitchFamily="34" charset="-122"/>
                          <a:ea typeface="Microsoft YaHei" panose="020B0503020204020204" pitchFamily="34" charset="-122"/>
                        </a:rPr>
                        <a:t>訓練就業服務費、</a:t>
                      </a:r>
                      <a:r>
                        <a:rPr lang="en-US" altLang="zh-TW" sz="2000" dirty="0">
                          <a:latin typeface="Microsoft YaHei" panose="020B0503020204020204" pitchFamily="34" charset="-122"/>
                          <a:ea typeface="Microsoft YaHei" panose="020B0503020204020204" pitchFamily="34" charset="-122"/>
                        </a:rPr>
                        <a:t>(13)</a:t>
                      </a:r>
                      <a:r>
                        <a:rPr lang="zh-TW" altLang="en-US" sz="2000" dirty="0">
                          <a:latin typeface="Microsoft YaHei" panose="020B0503020204020204" pitchFamily="34" charset="-122"/>
                          <a:ea typeface="Microsoft YaHei" panose="020B0503020204020204" pitchFamily="34" charset="-122"/>
                        </a:rPr>
                        <a:t>宣導費、</a:t>
                      </a:r>
                      <a:r>
                        <a:rPr lang="en-US" altLang="zh-TW" sz="2000" dirty="0">
                          <a:latin typeface="Microsoft YaHei" panose="020B0503020204020204" pitchFamily="34" charset="-122"/>
                          <a:ea typeface="Microsoft YaHei" panose="020B0503020204020204" pitchFamily="34" charset="-122"/>
                        </a:rPr>
                        <a:t>(14)</a:t>
                      </a:r>
                      <a:r>
                        <a:rPr lang="zh-TW" altLang="en-US" sz="2000" dirty="0">
                          <a:latin typeface="Microsoft YaHei" panose="020B0503020204020204" pitchFamily="34" charset="-122"/>
                          <a:ea typeface="Microsoft YaHei" panose="020B0503020204020204" pitchFamily="34" charset="-122"/>
                        </a:rPr>
                        <a:t>課程設計費、</a:t>
                      </a:r>
                      <a:r>
                        <a:rPr lang="en-US" altLang="zh-TW" sz="2000" dirty="0">
                          <a:latin typeface="Microsoft YaHei" panose="020B0503020204020204" pitchFamily="34" charset="-122"/>
                          <a:ea typeface="Microsoft YaHei" panose="020B0503020204020204" pitchFamily="34" charset="-122"/>
                        </a:rPr>
                        <a:t>(15)</a:t>
                      </a:r>
                      <a:r>
                        <a:rPr lang="zh-TW" altLang="en-US" sz="2000" dirty="0">
                          <a:latin typeface="Microsoft YaHei" panose="020B0503020204020204" pitchFamily="34" charset="-122"/>
                          <a:ea typeface="Microsoft YaHei" panose="020B0503020204020204" pitchFamily="34" charset="-122"/>
                        </a:rPr>
                        <a:t>行政管理費。</a:t>
                      </a:r>
                      <a:endParaRPr lang="en-US" altLang="zh-TW" sz="2000" dirty="0">
                        <a:latin typeface="Microsoft YaHei" panose="020B0503020204020204" pitchFamily="34" charset="-122"/>
                        <a:ea typeface="Microsoft YaHei" panose="020B0503020204020204" pitchFamily="34" charset="-122"/>
                      </a:endParaRPr>
                    </a:p>
                  </a:txBody>
                  <a:tcPr anchor="ctr"/>
                </a:tc>
                <a:tc hMerge="1">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lang="en-US" altLang="zh-TW" sz="2000" dirty="0">
                        <a:latin typeface="Microsoft YaHei" panose="020B0503020204020204" pitchFamily="34" charset="-122"/>
                        <a:ea typeface="Microsoft YaHei" panose="020B0503020204020204" pitchFamily="34" charset="-122"/>
                      </a:endParaRPr>
                    </a:p>
                  </a:txBody>
                  <a:tcPr anchor="ctr"/>
                </a:tc>
                <a:extLst>
                  <a:ext uri="{0D108BD9-81ED-4DB2-BD59-A6C34878D82A}">
                    <a16:rowId xmlns:a16="http://schemas.microsoft.com/office/drawing/2014/main" val="10004"/>
                  </a:ext>
                </a:extLst>
              </a:tr>
            </a:tbl>
          </a:graphicData>
        </a:graphic>
      </p:graphicFrame>
      <p:pic>
        <p:nvPicPr>
          <p:cNvPr id="14" name="圖片 1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10221" y="990391"/>
            <a:ext cx="685800" cy="561975"/>
          </a:xfrm>
          <a:prstGeom prst="rect">
            <a:avLst/>
          </a:prstGeom>
        </p:spPr>
      </p:pic>
      <p:pic>
        <p:nvPicPr>
          <p:cNvPr id="15" name="圖片 14"/>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4498" r="6316"/>
          <a:stretch/>
        </p:blipFill>
        <p:spPr>
          <a:xfrm>
            <a:off x="7104461" y="979279"/>
            <a:ext cx="669255" cy="573087"/>
          </a:xfrm>
          <a:prstGeom prst="rect">
            <a:avLst/>
          </a:prstGeom>
        </p:spPr>
      </p:pic>
      <p:sp>
        <p:nvSpPr>
          <p:cNvPr id="8" name="標題 1">
            <a:extLst>
              <a:ext uri="{FF2B5EF4-FFF2-40B4-BE49-F238E27FC236}">
                <a16:creationId xmlns:a16="http://schemas.microsoft.com/office/drawing/2014/main" id="{023F89BA-0E53-41BA-9D9A-5C4860985344}"/>
              </a:ext>
            </a:extLst>
          </p:cNvPr>
          <p:cNvSpPr>
            <a:spLocks noGrp="1"/>
          </p:cNvSpPr>
          <p:nvPr>
            <p:ph type="title"/>
          </p:nvPr>
        </p:nvSpPr>
        <p:spPr>
          <a:xfrm>
            <a:off x="1453632" y="156179"/>
            <a:ext cx="8596668" cy="699122"/>
          </a:xfrm>
        </p:spPr>
        <p:txBody>
          <a:bodyPr anchor="b"/>
          <a:lstStyle/>
          <a:p>
            <a:pPr algn="ctr"/>
            <a:r>
              <a:rPr lang="zh-TW" altLang="en-US" b="1" dirty="0">
                <a:solidFill>
                  <a:schemeClr val="tx1"/>
                </a:solidFill>
                <a:latin typeface="Microsoft YaHei" panose="020B0503020204020204" pitchFamily="34" charset="-122"/>
                <a:ea typeface="Microsoft YaHei" panose="020B0503020204020204" pitchFamily="34" charset="-122"/>
              </a:rPr>
              <a:t>計畫內容說明</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計畫類型</a:t>
            </a:r>
          </a:p>
        </p:txBody>
      </p:sp>
    </p:spTree>
    <p:extLst>
      <p:ext uri="{BB962C8B-B14F-4D97-AF65-F5344CB8AC3E}">
        <p14:creationId xmlns:p14="http://schemas.microsoft.com/office/powerpoint/2010/main" val="256155487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187718" y="1632529"/>
            <a:ext cx="9816564" cy="4270923"/>
          </a:xfrm>
        </p:spPr>
        <p:txBody>
          <a:bodyPr>
            <a:normAutofit/>
          </a:bodyPr>
          <a:lstStyle/>
          <a:p>
            <a:pPr marL="514350" indent="-514350" algn="just">
              <a:lnSpc>
                <a:spcPct val="150000"/>
              </a:lnSpc>
              <a:buFont typeface="+mj-ea"/>
              <a:buAutoNum type="ea1ChtPeriod"/>
            </a:pPr>
            <a:r>
              <a:rPr lang="zh-TW" altLang="en-US" sz="2600" b="1" dirty="0">
                <a:latin typeface="Microsoft YaHei" panose="020B0503020204020204" pitchFamily="34" charset="-122"/>
                <a:ea typeface="Microsoft YaHei" panose="020B0503020204020204" pitchFamily="34" charset="-122"/>
              </a:rPr>
              <a:t>教育部立案，且學校財務及會計制度健全。</a:t>
            </a:r>
            <a:endParaRPr lang="en-US" altLang="zh-TW" sz="2600" b="1" dirty="0">
              <a:latin typeface="Microsoft YaHei" panose="020B0503020204020204" pitchFamily="34" charset="-122"/>
              <a:ea typeface="Microsoft YaHei" panose="020B0503020204020204" pitchFamily="34" charset="-122"/>
            </a:endParaRPr>
          </a:p>
          <a:p>
            <a:pPr marL="514350" indent="-514350" algn="just">
              <a:lnSpc>
                <a:spcPct val="150000"/>
              </a:lnSpc>
              <a:buFont typeface="+mj-ea"/>
              <a:buAutoNum type="ea1ChtPeriod"/>
            </a:pPr>
            <a:r>
              <a:rPr lang="zh-TW" altLang="en-US" sz="2600" b="1" dirty="0">
                <a:latin typeface="Microsoft YaHei" panose="020B0503020204020204" pitchFamily="34" charset="-122"/>
                <a:ea typeface="Microsoft YaHei" panose="020B0503020204020204" pitchFamily="34" charset="-122"/>
              </a:rPr>
              <a:t>最近一年內</a:t>
            </a:r>
            <a:r>
              <a:rPr lang="zh-TW" altLang="en-US" sz="2600" b="1" dirty="0">
                <a:solidFill>
                  <a:srgbClr val="FF0000"/>
                </a:solidFill>
                <a:latin typeface="Microsoft YaHei" panose="020B0503020204020204" pitchFamily="34" charset="-122"/>
                <a:ea typeface="Microsoft YaHei" panose="020B0503020204020204" pitchFamily="34" charset="-122"/>
              </a:rPr>
              <a:t>未有</a:t>
            </a:r>
            <a:r>
              <a:rPr lang="zh-TW" altLang="en-US" sz="2600" b="1" dirty="0">
                <a:latin typeface="Microsoft YaHei" panose="020B0503020204020204" pitchFamily="34" charset="-122"/>
                <a:ea typeface="Microsoft YaHei" panose="020B0503020204020204" pitchFamily="34" charset="-122"/>
              </a:rPr>
              <a:t>審計會計相關</a:t>
            </a:r>
            <a:r>
              <a:rPr lang="zh-TW" altLang="en-US" sz="2600" b="1" dirty="0">
                <a:solidFill>
                  <a:srgbClr val="FF0000"/>
                </a:solidFill>
                <a:latin typeface="Microsoft YaHei" panose="020B0503020204020204" pitchFamily="34" charset="-122"/>
                <a:ea typeface="Microsoft YaHei" panose="020B0503020204020204" pitchFamily="34" charset="-122"/>
              </a:rPr>
              <a:t>重大違規紀錄者</a:t>
            </a:r>
            <a:r>
              <a:rPr lang="zh-TW" altLang="en-US" sz="2600" b="1" dirty="0">
                <a:latin typeface="Microsoft YaHei" panose="020B0503020204020204" pitchFamily="34" charset="-122"/>
                <a:ea typeface="Microsoft YaHei" panose="020B0503020204020204" pitchFamily="34" charset="-122"/>
              </a:rPr>
              <a:t>之大專校院。</a:t>
            </a:r>
          </a:p>
          <a:p>
            <a:pPr marL="514350" indent="-514350" algn="just">
              <a:lnSpc>
                <a:spcPct val="150000"/>
              </a:lnSpc>
              <a:buFont typeface="+mj-ea"/>
              <a:buAutoNum type="ea1ChtPeriod"/>
            </a:pPr>
            <a:r>
              <a:rPr lang="zh-TW" altLang="en-US" sz="2600" b="1" dirty="0">
                <a:latin typeface="Microsoft YaHei" panose="020B0503020204020204" pitchFamily="34" charset="-122"/>
                <a:ea typeface="Microsoft YaHei" panose="020B0503020204020204" pitchFamily="34" charset="-122"/>
              </a:rPr>
              <a:t>申請補助單位</a:t>
            </a:r>
            <a:r>
              <a:rPr lang="zh-TW" altLang="en-US" sz="2600" b="1" dirty="0">
                <a:solidFill>
                  <a:srgbClr val="FF0000"/>
                </a:solidFill>
                <a:latin typeface="Microsoft YaHei" panose="020B0503020204020204" pitchFamily="34" charset="-122"/>
                <a:ea typeface="Microsoft YaHei" panose="020B0503020204020204" pitchFamily="34" charset="-122"/>
              </a:rPr>
              <a:t>不得</a:t>
            </a:r>
            <a:r>
              <a:rPr lang="zh-TW" altLang="en-US" sz="2600" b="1" dirty="0">
                <a:latin typeface="Microsoft YaHei" panose="020B0503020204020204" pitchFamily="34" charset="-122"/>
                <a:ea typeface="Microsoft YaHei" panose="020B0503020204020204" pitchFamily="34" charset="-122"/>
              </a:rPr>
              <a:t>以向教育部申辦之學士後第二專長學士學位學程或其他類似學程重複申請本計畫。</a:t>
            </a:r>
            <a:endParaRPr lang="en-US" altLang="zh-TW" sz="2600" b="1" dirty="0">
              <a:latin typeface="Microsoft YaHei" panose="020B0503020204020204" pitchFamily="34" charset="-122"/>
              <a:ea typeface="Microsoft YaHei" panose="020B0503020204020204" pitchFamily="34" charset="-122"/>
            </a:endParaRPr>
          </a:p>
          <a:p>
            <a:pPr marL="514350" indent="-514350" algn="just">
              <a:lnSpc>
                <a:spcPct val="150000"/>
              </a:lnSpc>
              <a:buFont typeface="+mj-ea"/>
              <a:buAutoNum type="ea1ChtPeriod"/>
            </a:pPr>
            <a:endParaRPr lang="en-US" altLang="zh-TW" sz="2600" b="1" dirty="0">
              <a:latin typeface="Microsoft YaHei" panose="020B0503020204020204" pitchFamily="34" charset="-122"/>
              <a:ea typeface="Microsoft YaHei" panose="020B0503020204020204" pitchFamily="34" charset="-122"/>
            </a:endParaRPr>
          </a:p>
          <a:p>
            <a:pPr marL="0" indent="0" algn="just">
              <a:lnSpc>
                <a:spcPct val="150000"/>
              </a:lnSpc>
              <a:buNone/>
            </a:pPr>
            <a:r>
              <a:rPr lang="zh-TW" altLang="en-US" sz="2600" b="1" dirty="0">
                <a:latin typeface="Microsoft YaHei" panose="020B0503020204020204" pitchFamily="34" charset="-122"/>
                <a:ea typeface="Microsoft YaHei" panose="020B0503020204020204" pitchFamily="34" charset="-122"/>
              </a:rPr>
              <a:t>       </a:t>
            </a:r>
            <a:r>
              <a:rPr lang="zh-TW" altLang="en-US" sz="2600" b="1" u="sng" dirty="0">
                <a:latin typeface="Microsoft YaHei" panose="020B0503020204020204" pitchFamily="34" charset="-122"/>
                <a:ea typeface="Microsoft YaHei" panose="020B0503020204020204" pitchFamily="34" charset="-122"/>
              </a:rPr>
              <a:t>計畫主持人應由申請補助單位之</a:t>
            </a:r>
            <a:r>
              <a:rPr lang="zh-TW" altLang="en-US" sz="2600" b="1" u="sng" dirty="0">
                <a:solidFill>
                  <a:srgbClr val="FF0000"/>
                </a:solidFill>
                <a:latin typeface="Microsoft YaHei" panose="020B0503020204020204" pitchFamily="34" charset="-122"/>
                <a:ea typeface="Microsoft YaHei" panose="020B0503020204020204" pitchFamily="34" charset="-122"/>
              </a:rPr>
              <a:t>校內專任教師</a:t>
            </a:r>
            <a:r>
              <a:rPr lang="zh-TW" altLang="en-US" sz="2600" b="1" u="sng" dirty="0">
                <a:latin typeface="Microsoft YaHei" panose="020B0503020204020204" pitchFamily="34" charset="-122"/>
                <a:ea typeface="Microsoft YaHei" panose="020B0503020204020204" pitchFamily="34" charset="-122"/>
              </a:rPr>
              <a:t>擔任</a:t>
            </a:r>
            <a:endParaRPr lang="en-US" altLang="zh-TW" sz="2600" b="1" u="sng" dirty="0">
              <a:latin typeface="Microsoft YaHei" panose="020B0503020204020204" pitchFamily="34" charset="-122"/>
              <a:ea typeface="Microsoft YaHei" panose="020B0503020204020204" pitchFamily="34" charset="-122"/>
            </a:endParaRPr>
          </a:p>
        </p:txBody>
      </p:sp>
      <p:pic>
        <p:nvPicPr>
          <p:cNvPr id="4" name="圖片 3"/>
          <p:cNvPicPr>
            <a:picLocks noChangeAspect="1"/>
          </p:cNvPicPr>
          <p:nvPr/>
        </p:nvPicPr>
        <p:blipFill rotWithShape="1">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t="21228" r="26352"/>
          <a:stretch/>
        </p:blipFill>
        <p:spPr>
          <a:xfrm>
            <a:off x="915956" y="4811375"/>
            <a:ext cx="1021031" cy="1092077"/>
          </a:xfrm>
          <a:prstGeom prst="rect">
            <a:avLst/>
          </a:prstGeom>
        </p:spPr>
      </p:pic>
      <p:sp>
        <p:nvSpPr>
          <p:cNvPr id="5" name="矩形 4"/>
          <p:cNvSpPr/>
          <p:nvPr/>
        </p:nvSpPr>
        <p:spPr>
          <a:xfrm>
            <a:off x="1365662" y="4979887"/>
            <a:ext cx="6970816" cy="11952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Microsoft YaHei" panose="020B0503020204020204" pitchFamily="34" charset="-122"/>
              <a:ea typeface="Microsoft YaHei" panose="020B0503020204020204" pitchFamily="34" charset="-122"/>
            </a:endParaRPr>
          </a:p>
        </p:txBody>
      </p:sp>
      <p:sp>
        <p:nvSpPr>
          <p:cNvPr id="6" name="標題 1">
            <a:extLst>
              <a:ext uri="{FF2B5EF4-FFF2-40B4-BE49-F238E27FC236}">
                <a16:creationId xmlns:a16="http://schemas.microsoft.com/office/drawing/2014/main" id="{8F415988-29DB-4C7B-BC8F-02029C02A044}"/>
              </a:ext>
            </a:extLst>
          </p:cNvPr>
          <p:cNvSpPr txBox="1">
            <a:spLocks/>
          </p:cNvSpPr>
          <p:nvPr/>
        </p:nvSpPr>
        <p:spPr>
          <a:xfrm>
            <a:off x="1426472" y="245439"/>
            <a:ext cx="8596668" cy="699122"/>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b="1" dirty="0">
                <a:solidFill>
                  <a:schemeClr val="tx1"/>
                </a:solidFill>
                <a:latin typeface="Microsoft YaHei" panose="020B0503020204020204" pitchFamily="34" charset="-122"/>
                <a:ea typeface="Microsoft YaHei" panose="020B0503020204020204" pitchFamily="34" charset="-122"/>
              </a:rPr>
              <a:t>計畫內容說明</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申請資格</a:t>
            </a:r>
          </a:p>
        </p:txBody>
      </p:sp>
    </p:spTree>
    <p:extLst>
      <p:ext uri="{BB962C8B-B14F-4D97-AF65-F5344CB8AC3E}">
        <p14:creationId xmlns:p14="http://schemas.microsoft.com/office/powerpoint/2010/main" val="285514521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671873" y="1108368"/>
            <a:ext cx="9026305" cy="4233177"/>
          </a:xfrm>
        </p:spPr>
        <p:txBody>
          <a:bodyPr>
            <a:noAutofit/>
          </a:bodyPr>
          <a:lstStyle/>
          <a:p>
            <a:pPr marL="0" indent="0">
              <a:lnSpc>
                <a:spcPct val="150000"/>
              </a:lnSpc>
              <a:spcBef>
                <a:spcPts val="600"/>
              </a:spcBef>
              <a:buNone/>
            </a:pPr>
            <a:r>
              <a:rPr lang="en-US" altLang="zh-TW" sz="2400" dirty="0">
                <a:solidFill>
                  <a:schemeClr val="tx1">
                    <a:lumMod val="85000"/>
                    <a:lumOff val="15000"/>
                  </a:schemeClr>
                </a:solidFill>
                <a:latin typeface="Microsoft YaHei" panose="020B0503020204020204" pitchFamily="34" charset="-122"/>
                <a:ea typeface="Microsoft YaHei" panose="020B0503020204020204" pitchFamily="34" charset="-122"/>
              </a:rPr>
              <a:t>1.</a:t>
            </a:r>
            <a:r>
              <a:rPr lang="zh-TW"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 公文 </a:t>
            </a:r>
            <a:r>
              <a:rPr lang="en-US" altLang="zh-TW" sz="2400"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TW"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由教務處行文向勞動部勞動力發展署申請</a:t>
            </a:r>
            <a:endParaRPr lang="en-US" altLang="zh-TW" sz="2400" dirty="0">
              <a:solidFill>
                <a:schemeClr val="tx1">
                  <a:lumMod val="85000"/>
                  <a:lumOff val="15000"/>
                </a:schemeClr>
              </a:solidFill>
              <a:latin typeface="Microsoft YaHei" panose="020B0503020204020204" pitchFamily="34" charset="-122"/>
              <a:ea typeface="Microsoft YaHei" panose="020B0503020204020204" pitchFamily="34" charset="-122"/>
            </a:endParaRPr>
          </a:p>
          <a:p>
            <a:pPr marL="0" indent="0">
              <a:lnSpc>
                <a:spcPct val="150000"/>
              </a:lnSpc>
              <a:spcBef>
                <a:spcPts val="600"/>
              </a:spcBef>
              <a:buNone/>
            </a:pPr>
            <a:r>
              <a:rPr lang="en-US" altLang="zh-TW" sz="2400" dirty="0">
                <a:solidFill>
                  <a:schemeClr val="tx1">
                    <a:lumMod val="85000"/>
                    <a:lumOff val="15000"/>
                  </a:schemeClr>
                </a:solidFill>
                <a:latin typeface="Microsoft YaHei" panose="020B0503020204020204" pitchFamily="34" charset="-122"/>
                <a:ea typeface="Microsoft YaHei" panose="020B0503020204020204" pitchFamily="34" charset="-122"/>
              </a:rPr>
              <a:t>2.</a:t>
            </a:r>
            <a:r>
              <a:rPr lang="zh-TW"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 申請計畫彙總表  </a:t>
            </a:r>
            <a:r>
              <a:rPr lang="en-US" altLang="zh-TW" sz="2400"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TW" altLang="en-US" sz="2400" dirty="0">
                <a:solidFill>
                  <a:schemeClr val="tx1">
                    <a:lumMod val="85000"/>
                    <a:lumOff val="15000"/>
                  </a:schemeClr>
                </a:solidFill>
                <a:latin typeface="Microsoft YaHei" panose="020B0503020204020204" pitchFamily="34" charset="-122"/>
                <a:ea typeface="Microsoft YaHei" panose="020B0503020204020204" pitchFamily="34" charset="-122"/>
              </a:rPr>
              <a:t>由教務處統一彙整</a:t>
            </a:r>
          </a:p>
          <a:p>
            <a:pPr marL="0" indent="0">
              <a:lnSpc>
                <a:spcPct val="150000"/>
              </a:lnSpc>
              <a:spcBef>
                <a:spcPts val="600"/>
              </a:spcBef>
              <a:buNone/>
            </a:pP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3.</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 申請計畫書</a:t>
            </a: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含職場體驗同意書影本</a:t>
            </a: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 --</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由</a:t>
            </a:r>
            <a:r>
              <a:rPr lang="zh-TW" altLang="en-US" sz="2400" b="1" dirty="0">
                <a:solidFill>
                  <a:schemeClr val="tx1">
                    <a:lumMod val="85000"/>
                    <a:lumOff val="15000"/>
                  </a:schemeClr>
                </a:solidFill>
                <a:highlight>
                  <a:srgbClr val="FFFF00"/>
                </a:highlight>
                <a:latin typeface="Microsoft YaHei" panose="020B0503020204020204" pitchFamily="34" charset="-122"/>
                <a:ea typeface="Microsoft YaHei" panose="020B0503020204020204" pitchFamily="34" charset="-122"/>
              </a:rPr>
              <a:t>申請單位</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提供</a:t>
            </a:r>
            <a:endPar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endParaRPr>
          </a:p>
          <a:p>
            <a:pPr marL="0" indent="0">
              <a:lnSpc>
                <a:spcPct val="150000"/>
              </a:lnSpc>
              <a:spcBef>
                <a:spcPts val="600"/>
              </a:spcBef>
              <a:buNone/>
            </a:pP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4. </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經事業單位核章之職場體驗同意書 </a:t>
            </a: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由</a:t>
            </a:r>
            <a:r>
              <a:rPr lang="zh-TW" altLang="en-US" sz="2400" b="1" dirty="0">
                <a:solidFill>
                  <a:schemeClr val="tx1">
                    <a:lumMod val="85000"/>
                    <a:lumOff val="15000"/>
                  </a:schemeClr>
                </a:solidFill>
                <a:highlight>
                  <a:srgbClr val="FFFF00"/>
                </a:highlight>
                <a:latin typeface="Microsoft YaHei" panose="020B0503020204020204" pitchFamily="34" charset="-122"/>
                <a:ea typeface="Microsoft YaHei" panose="020B0503020204020204" pitchFamily="34" charset="-122"/>
              </a:rPr>
              <a:t>申請單位</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提供</a:t>
            </a:r>
            <a:endPar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endParaRPr>
          </a:p>
          <a:p>
            <a:pPr marL="0" indent="0">
              <a:lnSpc>
                <a:spcPct val="150000"/>
              </a:lnSpc>
              <a:spcBef>
                <a:spcPts val="600"/>
              </a:spcBef>
              <a:buNone/>
            </a:pP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5. </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職場體驗單位經主管機關核發之公司登記證明文件、商業登記證明文件或列印公開於該主管機關網站之登記資料</a:t>
            </a: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擇一檢附</a:t>
            </a:r>
            <a:r>
              <a:rPr lang="en-US" altLang="zh-TW" sz="2400" b="1" dirty="0">
                <a:solidFill>
                  <a:schemeClr val="tx1">
                    <a:lumMod val="85000"/>
                    <a:lumOff val="15000"/>
                  </a:schemeClr>
                </a:solidFill>
                <a:latin typeface="Microsoft YaHei" panose="020B0503020204020204" pitchFamily="34" charset="-122"/>
                <a:ea typeface="Microsoft YaHei" panose="020B0503020204020204" pitchFamily="34" charset="-122"/>
              </a:rPr>
              <a:t>) --</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由</a:t>
            </a:r>
            <a:r>
              <a:rPr lang="zh-TW" altLang="en-US" sz="2400" b="1" dirty="0">
                <a:solidFill>
                  <a:schemeClr val="tx1">
                    <a:lumMod val="85000"/>
                    <a:lumOff val="15000"/>
                  </a:schemeClr>
                </a:solidFill>
                <a:highlight>
                  <a:srgbClr val="FFFF00"/>
                </a:highlight>
                <a:latin typeface="Microsoft YaHei" panose="020B0503020204020204" pitchFamily="34" charset="-122"/>
                <a:ea typeface="Microsoft YaHei" panose="020B0503020204020204" pitchFamily="34" charset="-122"/>
              </a:rPr>
              <a:t>申請單位</a:t>
            </a:r>
            <a:r>
              <a:rPr lang="zh-TW" altLang="en-US" sz="2400" b="1" dirty="0">
                <a:solidFill>
                  <a:schemeClr val="tx1">
                    <a:lumMod val="85000"/>
                    <a:lumOff val="15000"/>
                  </a:schemeClr>
                </a:solidFill>
                <a:latin typeface="Microsoft YaHei" panose="020B0503020204020204" pitchFamily="34" charset="-122"/>
                <a:ea typeface="Microsoft YaHei" panose="020B0503020204020204" pitchFamily="34" charset="-122"/>
              </a:rPr>
              <a:t>提供</a:t>
            </a:r>
            <a:endParaRPr lang="zh-TW" altLang="en-US" sz="2400" dirty="0">
              <a:latin typeface="Microsoft YaHei" panose="020B0503020204020204" pitchFamily="34" charset="-122"/>
              <a:ea typeface="Microsoft YaHei" panose="020B0503020204020204" pitchFamily="34" charset="-122"/>
            </a:endParaRPr>
          </a:p>
        </p:txBody>
      </p:sp>
      <p:sp>
        <p:nvSpPr>
          <p:cNvPr id="4" name="標題 1">
            <a:extLst>
              <a:ext uri="{FF2B5EF4-FFF2-40B4-BE49-F238E27FC236}">
                <a16:creationId xmlns:a16="http://schemas.microsoft.com/office/drawing/2014/main" id="{74DAC415-55AB-4A72-8FF5-D009694E6EAD}"/>
              </a:ext>
            </a:extLst>
          </p:cNvPr>
          <p:cNvSpPr txBox="1">
            <a:spLocks/>
          </p:cNvSpPr>
          <p:nvPr/>
        </p:nvSpPr>
        <p:spPr>
          <a:xfrm>
            <a:off x="1426472" y="245439"/>
            <a:ext cx="8596668" cy="699122"/>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b="1" dirty="0">
                <a:solidFill>
                  <a:schemeClr val="tx1"/>
                </a:solidFill>
                <a:latin typeface="Microsoft YaHei" panose="020B0503020204020204" pitchFamily="34" charset="-122"/>
                <a:ea typeface="Microsoft YaHei" panose="020B0503020204020204" pitchFamily="34" charset="-122"/>
              </a:rPr>
              <a:t>提案申請應備資料</a:t>
            </a:r>
          </a:p>
        </p:txBody>
      </p:sp>
      <p:sp>
        <p:nvSpPr>
          <p:cNvPr id="5" name="左大括弧 4">
            <a:extLst>
              <a:ext uri="{FF2B5EF4-FFF2-40B4-BE49-F238E27FC236}">
                <a16:creationId xmlns:a16="http://schemas.microsoft.com/office/drawing/2014/main" id="{BF1F20F1-9E9C-4795-85F4-36EED1FF4C8C}"/>
              </a:ext>
            </a:extLst>
          </p:cNvPr>
          <p:cNvSpPr/>
          <p:nvPr/>
        </p:nvSpPr>
        <p:spPr>
          <a:xfrm>
            <a:off x="1341422" y="2571186"/>
            <a:ext cx="334978" cy="1484768"/>
          </a:xfrm>
          <a:prstGeom prst="leftBrace">
            <a:avLst>
              <a:gd name="adj1" fmla="val 8333"/>
              <a:gd name="adj2" fmla="val 48780"/>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6" name="文字方塊 5">
            <a:extLst>
              <a:ext uri="{FF2B5EF4-FFF2-40B4-BE49-F238E27FC236}">
                <a16:creationId xmlns:a16="http://schemas.microsoft.com/office/drawing/2014/main" id="{3E3396EC-0566-4388-9D52-7B3FF68EA8A7}"/>
              </a:ext>
            </a:extLst>
          </p:cNvPr>
          <p:cNvSpPr txBox="1"/>
          <p:nvPr/>
        </p:nvSpPr>
        <p:spPr>
          <a:xfrm>
            <a:off x="767987" y="2039751"/>
            <a:ext cx="492443" cy="2913618"/>
          </a:xfrm>
          <a:prstGeom prst="rect">
            <a:avLst/>
          </a:prstGeom>
          <a:noFill/>
        </p:spPr>
        <p:txBody>
          <a:bodyPr vert="eaVert" wrap="none" rtlCol="0">
            <a:spAutoFit/>
          </a:bodyPr>
          <a:lstStyle/>
          <a:p>
            <a:r>
              <a:rPr lang="zh-TW" altLang="en-US" sz="2000" b="1" dirty="0">
                <a:solidFill>
                  <a:srgbClr val="7030A0"/>
                </a:solidFill>
                <a:latin typeface="Microsoft YaHei" panose="020B0503020204020204" pitchFamily="34" charset="-122"/>
                <a:ea typeface="Microsoft YaHei" panose="020B0503020204020204" pitchFamily="34" charset="-122"/>
              </a:rPr>
              <a:t>紙本裝訂成冊，一式４份</a:t>
            </a:r>
          </a:p>
        </p:txBody>
      </p:sp>
      <p:sp>
        <p:nvSpPr>
          <p:cNvPr id="7" name="矩形 6">
            <a:extLst>
              <a:ext uri="{FF2B5EF4-FFF2-40B4-BE49-F238E27FC236}">
                <a16:creationId xmlns:a16="http://schemas.microsoft.com/office/drawing/2014/main" id="{41486CF5-AE60-4F9C-8F40-238281D4AE36}"/>
              </a:ext>
            </a:extLst>
          </p:cNvPr>
          <p:cNvSpPr/>
          <p:nvPr/>
        </p:nvSpPr>
        <p:spPr>
          <a:xfrm>
            <a:off x="1260430" y="5432021"/>
            <a:ext cx="10269648" cy="118054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288000" indent="-288000">
              <a:lnSpc>
                <a:spcPct val="120000"/>
              </a:lnSpc>
              <a:buFont typeface="Wingdings" pitchFamily="2" charset="2"/>
              <a:buChar char="u"/>
            </a:pPr>
            <a:r>
              <a:rPr lang="en-US" altLang="zh-TW" dirty="0">
                <a:solidFill>
                  <a:schemeClr val="tx1"/>
                </a:solidFill>
                <a:latin typeface="Microsoft YaHei" panose="020B0503020204020204" pitchFamily="34" charset="-122"/>
                <a:ea typeface="Microsoft YaHei" panose="020B0503020204020204" pitchFamily="34" charset="-122"/>
              </a:rPr>
              <a:t>3~5</a:t>
            </a:r>
            <a:r>
              <a:rPr lang="zh-TW" altLang="en-US" dirty="0">
                <a:solidFill>
                  <a:schemeClr val="tx1"/>
                </a:solidFill>
                <a:latin typeface="Microsoft YaHei" panose="020B0503020204020204" pitchFamily="34" charset="-122"/>
                <a:ea typeface="Microsoft YaHei" panose="020B0503020204020204" pitchFamily="34" charset="-122"/>
              </a:rPr>
              <a:t>項的「電子檔」請於</a:t>
            </a:r>
            <a:r>
              <a:rPr lang="en-US" altLang="zh-TW" b="1" dirty="0">
                <a:solidFill>
                  <a:schemeClr val="tx1"/>
                </a:solidFill>
                <a:latin typeface="Microsoft YaHei" panose="020B0503020204020204" pitchFamily="34" charset="-122"/>
                <a:ea typeface="Microsoft YaHei" panose="020B0503020204020204" pitchFamily="34" charset="-122"/>
              </a:rPr>
              <a:t>111</a:t>
            </a:r>
            <a:r>
              <a:rPr lang="zh-TW" altLang="en-US" b="1" dirty="0">
                <a:solidFill>
                  <a:schemeClr val="tx1"/>
                </a:solidFill>
                <a:latin typeface="Microsoft YaHei" panose="020B0503020204020204" pitchFamily="34" charset="-122"/>
                <a:ea typeface="Microsoft YaHei" panose="020B0503020204020204" pitchFamily="34" charset="-122"/>
              </a:rPr>
              <a:t>年</a:t>
            </a:r>
            <a:r>
              <a:rPr lang="en-US" altLang="zh-TW" b="1" dirty="0">
                <a:solidFill>
                  <a:schemeClr val="tx1"/>
                </a:solidFill>
                <a:latin typeface="Microsoft YaHei" panose="020B0503020204020204" pitchFamily="34" charset="-122"/>
                <a:ea typeface="Microsoft YaHei" panose="020B0503020204020204" pitchFamily="34" charset="-122"/>
              </a:rPr>
              <a:t>1</a:t>
            </a:r>
            <a:r>
              <a:rPr lang="zh-TW" altLang="en-US" b="1" dirty="0">
                <a:solidFill>
                  <a:schemeClr val="tx1"/>
                </a:solidFill>
                <a:latin typeface="Microsoft YaHei" panose="020B0503020204020204" pitchFamily="34" charset="-122"/>
                <a:ea typeface="Microsoft YaHei" panose="020B0503020204020204" pitchFamily="34" charset="-122"/>
              </a:rPr>
              <a:t>月</a:t>
            </a:r>
            <a:r>
              <a:rPr lang="en-US" altLang="zh-TW" b="1" dirty="0">
                <a:solidFill>
                  <a:schemeClr val="tx1"/>
                </a:solidFill>
                <a:latin typeface="Microsoft YaHei" panose="020B0503020204020204" pitchFamily="34" charset="-122"/>
                <a:ea typeface="Microsoft YaHei" panose="020B0503020204020204" pitchFamily="34" charset="-122"/>
              </a:rPr>
              <a:t>17</a:t>
            </a:r>
            <a:r>
              <a:rPr lang="zh-TW" altLang="en-US" b="1" dirty="0">
                <a:solidFill>
                  <a:schemeClr val="tx1"/>
                </a:solidFill>
                <a:latin typeface="Microsoft YaHei" panose="020B0503020204020204" pitchFamily="34" charset="-122"/>
                <a:ea typeface="Microsoft YaHei" panose="020B0503020204020204" pitchFamily="34" charset="-122"/>
              </a:rPr>
              <a:t>日</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星期一</a:t>
            </a:r>
            <a:r>
              <a:rPr lang="en-US" altLang="zh-TW" b="1" dirty="0">
                <a:solidFill>
                  <a:schemeClr val="tx1"/>
                </a:solidFill>
                <a:latin typeface="Microsoft YaHei" panose="020B0503020204020204" pitchFamily="34" charset="-122"/>
                <a:ea typeface="Microsoft YaHei" panose="020B0503020204020204" pitchFamily="34" charset="-122"/>
              </a:rPr>
              <a:t>) </a:t>
            </a:r>
            <a:r>
              <a:rPr lang="en-US" altLang="zh-TW" dirty="0">
                <a:solidFill>
                  <a:schemeClr val="tx1"/>
                </a:solidFill>
                <a:latin typeface="Microsoft YaHei" panose="020B0503020204020204" pitchFamily="34" charset="-122"/>
                <a:ea typeface="Microsoft YaHei" panose="020B0503020204020204" pitchFamily="34" charset="-122"/>
              </a:rPr>
              <a:t>e-mail</a:t>
            </a:r>
            <a:r>
              <a:rPr lang="zh-TW" altLang="en-US" dirty="0">
                <a:solidFill>
                  <a:schemeClr val="tx1"/>
                </a:solidFill>
                <a:latin typeface="Microsoft YaHei" panose="020B0503020204020204" pitchFamily="34" charset="-122"/>
                <a:ea typeface="Microsoft YaHei" panose="020B0503020204020204" pitchFamily="34" charset="-122"/>
              </a:rPr>
              <a:t>教服組君苓</a:t>
            </a:r>
            <a:r>
              <a:rPr lang="en-US" altLang="zh-TW" dirty="0">
                <a:solidFill>
                  <a:schemeClr val="tx1"/>
                </a:solidFill>
                <a:latin typeface="Microsoft YaHei" panose="020B0503020204020204" pitchFamily="34" charset="-122"/>
                <a:ea typeface="Microsoft YaHei" panose="020B0503020204020204" pitchFamily="34" charset="-122"/>
              </a:rPr>
              <a:t>(</a:t>
            </a:r>
            <a:r>
              <a:rPr lang="en-US" altLang="zh-TW" dirty="0">
                <a:solidFill>
                  <a:srgbClr val="0070C0"/>
                </a:solidFill>
                <a:latin typeface="Microsoft YaHei" panose="020B0503020204020204" pitchFamily="34" charset="-122"/>
                <a:ea typeface="Microsoft YaHei" panose="020B0503020204020204" pitchFamily="34" charset="-122"/>
                <a:hlinkClick r:id="rId2">
                  <a:extLst>
                    <a:ext uri="{A12FA001-AC4F-418D-AE19-62706E023703}">
                      <ahyp:hlinkClr xmlns:ahyp="http://schemas.microsoft.com/office/drawing/2018/hyperlinkcolor" val="tx"/>
                    </a:ext>
                  </a:extLst>
                </a:hlinkClick>
              </a:rPr>
              <a:t>sunny614@nkust.edu.tw</a:t>
            </a:r>
            <a:r>
              <a:rPr lang="en-US" altLang="zh-TW" dirty="0">
                <a:solidFill>
                  <a:schemeClr val="tx1"/>
                </a:solidFill>
                <a:latin typeface="Microsoft YaHei" panose="020B0503020204020204" pitchFamily="34" charset="-122"/>
                <a:ea typeface="Microsoft YaHei" panose="020B0503020204020204" pitchFamily="34" charset="-122"/>
              </a:rPr>
              <a:t>)</a:t>
            </a:r>
            <a:r>
              <a:rPr lang="zh-TW" altLang="en-US" dirty="0">
                <a:solidFill>
                  <a:schemeClr val="tx1"/>
                </a:solidFill>
                <a:latin typeface="Microsoft YaHei" panose="020B0503020204020204" pitchFamily="34" charset="-122"/>
                <a:ea typeface="Microsoft YaHei" panose="020B0503020204020204" pitchFamily="34" charset="-122"/>
              </a:rPr>
              <a:t>，以利先行備文。</a:t>
            </a:r>
            <a:endParaRPr lang="en-US" altLang="zh-TW" dirty="0">
              <a:solidFill>
                <a:schemeClr val="tx1"/>
              </a:solidFill>
              <a:latin typeface="Microsoft YaHei" panose="020B0503020204020204" pitchFamily="34" charset="-122"/>
              <a:ea typeface="Microsoft YaHei" panose="020B0503020204020204" pitchFamily="34" charset="-122"/>
            </a:endParaRPr>
          </a:p>
          <a:p>
            <a:pPr marL="288000" indent="-288000">
              <a:lnSpc>
                <a:spcPct val="120000"/>
              </a:lnSpc>
              <a:buFont typeface="Wingdings" pitchFamily="2" charset="2"/>
              <a:buChar char="u"/>
            </a:pPr>
            <a:r>
              <a:rPr lang="en-US" altLang="zh-TW" dirty="0">
                <a:solidFill>
                  <a:schemeClr val="tx1"/>
                </a:solidFill>
                <a:latin typeface="Microsoft YaHei" panose="020B0503020204020204" pitchFamily="34" charset="-122"/>
                <a:ea typeface="Microsoft YaHei" panose="020B0503020204020204" pitchFamily="34" charset="-122"/>
              </a:rPr>
              <a:t>3~5</a:t>
            </a:r>
            <a:r>
              <a:rPr lang="zh-TW" altLang="en-US" dirty="0">
                <a:solidFill>
                  <a:schemeClr val="tx1"/>
                </a:solidFill>
                <a:latin typeface="Microsoft YaHei" panose="020B0503020204020204" pitchFamily="34" charset="-122"/>
                <a:ea typeface="Microsoft YaHei" panose="020B0503020204020204" pitchFamily="34" charset="-122"/>
              </a:rPr>
              <a:t>項的「紙本資料」請於</a:t>
            </a:r>
            <a:r>
              <a:rPr lang="en-US" altLang="zh-TW" b="1" dirty="0">
                <a:solidFill>
                  <a:schemeClr val="tx1"/>
                </a:solidFill>
                <a:latin typeface="Microsoft YaHei" panose="020B0503020204020204" pitchFamily="34" charset="-122"/>
                <a:ea typeface="Microsoft YaHei" panose="020B0503020204020204" pitchFamily="34" charset="-122"/>
              </a:rPr>
              <a:t>111</a:t>
            </a:r>
            <a:r>
              <a:rPr lang="zh-TW" altLang="en-US" b="1" dirty="0">
                <a:solidFill>
                  <a:schemeClr val="tx1"/>
                </a:solidFill>
                <a:latin typeface="Microsoft YaHei" panose="020B0503020204020204" pitchFamily="34" charset="-122"/>
                <a:ea typeface="Microsoft YaHei" panose="020B0503020204020204" pitchFamily="34" charset="-122"/>
              </a:rPr>
              <a:t>年</a:t>
            </a:r>
            <a:r>
              <a:rPr lang="en-US" altLang="zh-TW" b="1" dirty="0">
                <a:solidFill>
                  <a:schemeClr val="tx1"/>
                </a:solidFill>
                <a:latin typeface="Microsoft YaHei" panose="020B0503020204020204" pitchFamily="34" charset="-122"/>
                <a:ea typeface="Microsoft YaHei" panose="020B0503020204020204" pitchFamily="34" charset="-122"/>
              </a:rPr>
              <a:t>1</a:t>
            </a:r>
            <a:r>
              <a:rPr lang="zh-TW" altLang="en-US" b="1" dirty="0">
                <a:solidFill>
                  <a:schemeClr val="tx1"/>
                </a:solidFill>
                <a:latin typeface="Microsoft YaHei" panose="020B0503020204020204" pitchFamily="34" charset="-122"/>
                <a:ea typeface="Microsoft YaHei" panose="020B0503020204020204" pitchFamily="34" charset="-122"/>
              </a:rPr>
              <a:t>月</a:t>
            </a:r>
            <a:r>
              <a:rPr lang="en-US" altLang="zh-TW" b="1" dirty="0">
                <a:solidFill>
                  <a:schemeClr val="tx1"/>
                </a:solidFill>
                <a:latin typeface="Microsoft YaHei" panose="020B0503020204020204" pitchFamily="34" charset="-122"/>
                <a:ea typeface="Microsoft YaHei" panose="020B0503020204020204" pitchFamily="34" charset="-122"/>
              </a:rPr>
              <a:t>19</a:t>
            </a:r>
            <a:r>
              <a:rPr lang="zh-TW" altLang="en-US" b="1" dirty="0">
                <a:solidFill>
                  <a:schemeClr val="tx1"/>
                </a:solidFill>
                <a:latin typeface="Microsoft YaHei" panose="020B0503020204020204" pitchFamily="34" charset="-122"/>
                <a:ea typeface="Microsoft YaHei" panose="020B0503020204020204" pitchFamily="34" charset="-122"/>
              </a:rPr>
              <a:t>日</a:t>
            </a:r>
            <a:r>
              <a:rPr lang="en-US" altLang="zh-TW" b="1" dirty="0">
                <a:solidFill>
                  <a:schemeClr val="tx1"/>
                </a:solidFill>
                <a:latin typeface="Microsoft YaHei" panose="020B0503020204020204" pitchFamily="34" charset="-122"/>
                <a:ea typeface="Microsoft YaHei" panose="020B0503020204020204" pitchFamily="34" charset="-122"/>
              </a:rPr>
              <a:t>(</a:t>
            </a:r>
            <a:r>
              <a:rPr lang="zh-TW" altLang="en-US" b="1" dirty="0">
                <a:solidFill>
                  <a:schemeClr val="tx1"/>
                </a:solidFill>
                <a:latin typeface="Microsoft YaHei" panose="020B0503020204020204" pitchFamily="34" charset="-122"/>
                <a:ea typeface="Microsoft YaHei" panose="020B0503020204020204" pitchFamily="34" charset="-122"/>
              </a:rPr>
              <a:t>星期三</a:t>
            </a:r>
            <a:r>
              <a:rPr lang="en-US" altLang="zh-TW" b="1" dirty="0">
                <a:solidFill>
                  <a:schemeClr val="tx1"/>
                </a:solidFill>
                <a:latin typeface="Microsoft YaHei" panose="020B0503020204020204" pitchFamily="34" charset="-122"/>
                <a:ea typeface="Microsoft YaHei" panose="020B0503020204020204" pitchFamily="34" charset="-122"/>
              </a:rPr>
              <a:t>) </a:t>
            </a:r>
            <a:r>
              <a:rPr lang="zh-TW" altLang="en-US" dirty="0">
                <a:solidFill>
                  <a:schemeClr val="tx1"/>
                </a:solidFill>
                <a:latin typeface="Microsoft YaHei" panose="020B0503020204020204" pitchFamily="34" charset="-122"/>
                <a:ea typeface="Microsoft YaHei" panose="020B0503020204020204" pitchFamily="34" charset="-122"/>
              </a:rPr>
              <a:t>以公文交換至教務處教學服務組，以彙整後於期限內函報申請。</a:t>
            </a:r>
            <a:endParaRPr lang="en-US" altLang="zh-TW" dirty="0">
              <a:solidFill>
                <a:schemeClr val="tx1"/>
              </a:solidFill>
              <a:latin typeface="Microsoft YaHei" panose="020B0503020204020204" pitchFamily="34" charset="-122"/>
              <a:ea typeface="Microsoft YaHei" panose="020B0503020204020204" pitchFamily="34" charset="-122"/>
            </a:endParaRPr>
          </a:p>
        </p:txBody>
      </p:sp>
      <p:pic>
        <p:nvPicPr>
          <p:cNvPr id="8" name="圖片 7">
            <a:extLst>
              <a:ext uri="{FF2B5EF4-FFF2-40B4-BE49-F238E27FC236}">
                <a16:creationId xmlns:a16="http://schemas.microsoft.com/office/drawing/2014/main" id="{147E6893-D89E-42FF-9E9C-D34CE1C0E0F4}"/>
              </a:ext>
            </a:extLst>
          </p:cNvPr>
          <p:cNvPicPr>
            <a:picLocks noChangeAspect="1"/>
          </p:cNvPicPr>
          <p:nvPr/>
        </p:nvPicPr>
        <p:blipFill rotWithShape="1">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t="21228" r="26352"/>
          <a:stretch/>
        </p:blipFill>
        <p:spPr>
          <a:xfrm>
            <a:off x="300598" y="5341545"/>
            <a:ext cx="1062720" cy="1136667"/>
          </a:xfrm>
          <a:prstGeom prst="rect">
            <a:avLst/>
          </a:prstGeom>
        </p:spPr>
      </p:pic>
    </p:spTree>
    <p:extLst>
      <p:ext uri="{BB962C8B-B14F-4D97-AF65-F5344CB8AC3E}">
        <p14:creationId xmlns:p14="http://schemas.microsoft.com/office/powerpoint/2010/main" val="128862867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內容版面配置區 6"/>
          <p:cNvGraphicFramePr>
            <a:graphicFrameLocks noGrp="1"/>
          </p:cNvGraphicFramePr>
          <p:nvPr>
            <p:ph idx="1"/>
            <p:extLst>
              <p:ext uri="{D42A27DB-BD31-4B8C-83A1-F6EECF244321}">
                <p14:modId xmlns:p14="http://schemas.microsoft.com/office/powerpoint/2010/main" val="3743698904"/>
              </p:ext>
            </p:extLst>
          </p:nvPr>
        </p:nvGraphicFramePr>
        <p:xfrm>
          <a:off x="1638162" y="1151026"/>
          <a:ext cx="8536709"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2"/>
          <p:cNvSpPr/>
          <p:nvPr/>
        </p:nvSpPr>
        <p:spPr>
          <a:xfrm>
            <a:off x="1638162" y="5411417"/>
            <a:ext cx="8927231" cy="74814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457200" indent="-457200">
              <a:lnSpc>
                <a:spcPct val="150000"/>
              </a:lnSpc>
              <a:buFont typeface="Wingdings" pitchFamily="2" charset="2"/>
              <a:buChar char="u"/>
            </a:pPr>
            <a:r>
              <a:rPr lang="zh-TW" altLang="en-US" sz="2500" b="1" dirty="0">
                <a:solidFill>
                  <a:schemeClr val="tx1"/>
                </a:solidFill>
                <a:latin typeface="Microsoft YaHei" panose="020B0503020204020204" pitchFamily="34" charset="-122"/>
                <a:ea typeface="Microsoft YaHei" panose="020B0503020204020204" pitchFamily="34" charset="-122"/>
              </a:rPr>
              <a:t>計劃案申請，需以</a:t>
            </a:r>
            <a:r>
              <a:rPr lang="zh-TW" altLang="en-US" sz="2500" b="1" u="sng" dirty="0">
                <a:solidFill>
                  <a:srgbClr val="FF0000"/>
                </a:solidFill>
                <a:latin typeface="Microsoft YaHei" panose="020B0503020204020204" pitchFamily="34" charset="-122"/>
                <a:ea typeface="Microsoft YaHei" panose="020B0503020204020204" pitchFamily="34" charset="-122"/>
              </a:rPr>
              <a:t>校</a:t>
            </a:r>
            <a:r>
              <a:rPr lang="zh-TW" altLang="en-US" sz="2500" b="1" dirty="0">
                <a:solidFill>
                  <a:schemeClr val="tx1"/>
                </a:solidFill>
                <a:latin typeface="Microsoft YaHei" panose="020B0503020204020204" pitchFamily="34" charset="-122"/>
                <a:ea typeface="Microsoft YaHei" panose="020B0503020204020204" pitchFamily="34" charset="-122"/>
              </a:rPr>
              <a:t>為申請單位。</a:t>
            </a:r>
            <a:endParaRPr lang="en-US" altLang="zh-TW" sz="2500" b="1" dirty="0">
              <a:solidFill>
                <a:schemeClr val="tx1"/>
              </a:solidFill>
              <a:latin typeface="Microsoft YaHei" panose="020B0503020204020204" pitchFamily="34" charset="-122"/>
              <a:ea typeface="Microsoft YaHei" panose="020B0503020204020204" pitchFamily="34" charset="-122"/>
            </a:endParaRPr>
          </a:p>
          <a:p>
            <a:pPr marL="457200" indent="-457200">
              <a:lnSpc>
                <a:spcPct val="150000"/>
              </a:lnSpc>
              <a:buFont typeface="Wingdings" pitchFamily="2" charset="2"/>
              <a:buChar char="u"/>
            </a:pPr>
            <a:r>
              <a:rPr lang="zh-TW" altLang="en-US" sz="2500" b="1" dirty="0">
                <a:solidFill>
                  <a:schemeClr val="tx1"/>
                </a:solidFill>
                <a:latin typeface="Microsoft YaHei" panose="020B0503020204020204" pitchFamily="34" charset="-122"/>
                <a:ea typeface="Microsoft YaHei" panose="020B0503020204020204" pitchFamily="34" charset="-122"/>
              </a:rPr>
              <a:t>有意申請之單位，請於</a:t>
            </a:r>
            <a:r>
              <a:rPr lang="en-US" altLang="zh-TW" sz="2500" b="1" dirty="0">
                <a:solidFill>
                  <a:schemeClr val="tx1"/>
                </a:solidFill>
                <a:latin typeface="Microsoft YaHei" panose="020B0503020204020204" pitchFamily="34" charset="-122"/>
                <a:ea typeface="Microsoft YaHei" panose="020B0503020204020204" pitchFamily="34" charset="-122"/>
              </a:rPr>
              <a:t>111.1.10</a:t>
            </a:r>
            <a:r>
              <a:rPr lang="zh-TW" altLang="en-US" sz="2500" b="1" dirty="0">
                <a:solidFill>
                  <a:schemeClr val="tx1"/>
                </a:solidFill>
                <a:latin typeface="Microsoft YaHei" panose="020B0503020204020204" pitchFamily="34" charset="-122"/>
                <a:ea typeface="Microsoft YaHei" panose="020B0503020204020204" pitchFamily="34" charset="-122"/>
              </a:rPr>
              <a:t>前先</a:t>
            </a:r>
            <a:r>
              <a:rPr lang="en-US" altLang="zh-TW" sz="2500" b="1" dirty="0">
                <a:solidFill>
                  <a:schemeClr val="tx1"/>
                </a:solidFill>
                <a:latin typeface="Microsoft YaHei" panose="020B0503020204020204" pitchFamily="34" charset="-122"/>
                <a:ea typeface="Microsoft YaHei" panose="020B0503020204020204" pitchFamily="34" charset="-122"/>
              </a:rPr>
              <a:t>e-mail</a:t>
            </a:r>
            <a:r>
              <a:rPr lang="zh-TW" altLang="en-US" sz="2500" b="1" dirty="0">
                <a:solidFill>
                  <a:schemeClr val="tx1"/>
                </a:solidFill>
                <a:latin typeface="Microsoft YaHei" panose="020B0503020204020204" pitchFamily="34" charset="-122"/>
                <a:ea typeface="Microsoft YaHei" panose="020B0503020204020204" pitchFamily="34" charset="-122"/>
              </a:rPr>
              <a:t>教服組君苓</a:t>
            </a:r>
            <a:r>
              <a:rPr lang="en-US" altLang="zh-TW" sz="2500" b="1" dirty="0">
                <a:solidFill>
                  <a:schemeClr val="tx1"/>
                </a:solidFill>
                <a:latin typeface="Microsoft YaHei" panose="020B0503020204020204" pitchFamily="34" charset="-122"/>
                <a:ea typeface="Microsoft YaHei" panose="020B0503020204020204" pitchFamily="34" charset="-122"/>
              </a:rPr>
              <a:t>(</a:t>
            </a:r>
            <a:r>
              <a:rPr lang="en-US" altLang="zh-TW" sz="2500" b="1" dirty="0">
                <a:solidFill>
                  <a:srgbClr val="0070C0"/>
                </a:solidFill>
                <a:latin typeface="Microsoft YaHei" panose="020B0503020204020204" pitchFamily="34" charset="-122"/>
                <a:ea typeface="Microsoft YaHei" panose="020B0503020204020204" pitchFamily="34" charset="-122"/>
                <a:hlinkClick r:id="rId7">
                  <a:extLst>
                    <a:ext uri="{A12FA001-AC4F-418D-AE19-62706E023703}">
                      <ahyp:hlinkClr xmlns:ahyp="http://schemas.microsoft.com/office/drawing/2018/hyperlinkcolor" val="tx"/>
                    </a:ext>
                  </a:extLst>
                </a:hlinkClick>
              </a:rPr>
              <a:t>sunny614@nkust.edu.tw</a:t>
            </a:r>
            <a:r>
              <a:rPr lang="en-US" altLang="zh-TW" sz="2500" b="1" dirty="0">
                <a:solidFill>
                  <a:schemeClr val="tx1"/>
                </a:solidFill>
                <a:latin typeface="Microsoft YaHei" panose="020B0503020204020204" pitchFamily="34" charset="-122"/>
                <a:ea typeface="Microsoft YaHei" panose="020B0503020204020204" pitchFamily="34" charset="-122"/>
              </a:rPr>
              <a:t>) </a:t>
            </a:r>
            <a:r>
              <a:rPr lang="zh-TW" altLang="en-US" sz="2500" b="1" dirty="0">
                <a:solidFill>
                  <a:schemeClr val="tx1"/>
                </a:solidFill>
                <a:latin typeface="Microsoft YaHei" panose="020B0503020204020204" pitchFamily="34" charset="-122"/>
                <a:ea typeface="Microsoft YaHei" panose="020B0503020204020204" pitchFamily="34" charset="-122"/>
              </a:rPr>
              <a:t>謝謝！</a:t>
            </a:r>
            <a:endParaRPr lang="en-US" altLang="zh-TW" sz="2500" b="1" dirty="0">
              <a:solidFill>
                <a:schemeClr val="tx1"/>
              </a:solidFill>
              <a:latin typeface="Microsoft YaHei" panose="020B0503020204020204" pitchFamily="34" charset="-122"/>
              <a:ea typeface="Microsoft YaHei" panose="020B0503020204020204" pitchFamily="34" charset="-122"/>
            </a:endParaRPr>
          </a:p>
        </p:txBody>
      </p:sp>
      <p:pic>
        <p:nvPicPr>
          <p:cNvPr id="5" name="圖片 4"/>
          <p:cNvPicPr>
            <a:picLocks noChangeAspect="1"/>
          </p:cNvPicPr>
          <p:nvPr/>
        </p:nvPicPr>
        <p:blipFill rotWithShape="1">
          <a:blip r:embed="rId8">
            <a:clrChange>
              <a:clrFrom>
                <a:srgbClr val="FDFDFD"/>
              </a:clrFrom>
              <a:clrTo>
                <a:srgbClr val="FDFDFD">
                  <a:alpha val="0"/>
                </a:srgbClr>
              </a:clrTo>
            </a:clrChange>
            <a:extLst>
              <a:ext uri="{28A0092B-C50C-407E-A947-70E740481C1C}">
                <a14:useLocalDpi xmlns:a14="http://schemas.microsoft.com/office/drawing/2010/main" val="0"/>
              </a:ext>
            </a:extLst>
          </a:blip>
          <a:srcRect t="21228" r="26352"/>
          <a:stretch/>
        </p:blipFill>
        <p:spPr>
          <a:xfrm>
            <a:off x="575442" y="4947626"/>
            <a:ext cx="1062720" cy="1136667"/>
          </a:xfrm>
          <a:prstGeom prst="rect">
            <a:avLst/>
          </a:prstGeom>
        </p:spPr>
      </p:pic>
      <p:sp>
        <p:nvSpPr>
          <p:cNvPr id="6" name="標題 1">
            <a:extLst>
              <a:ext uri="{FF2B5EF4-FFF2-40B4-BE49-F238E27FC236}">
                <a16:creationId xmlns:a16="http://schemas.microsoft.com/office/drawing/2014/main" id="{891C148F-5D84-4919-836B-5BBE503D2005}"/>
              </a:ext>
            </a:extLst>
          </p:cNvPr>
          <p:cNvSpPr txBox="1">
            <a:spLocks/>
          </p:cNvSpPr>
          <p:nvPr/>
        </p:nvSpPr>
        <p:spPr>
          <a:xfrm>
            <a:off x="1426472" y="245439"/>
            <a:ext cx="8596668" cy="699122"/>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en-US" b="1" dirty="0">
                <a:solidFill>
                  <a:schemeClr val="tx1"/>
                </a:solidFill>
                <a:latin typeface="Microsoft YaHei" panose="020B0503020204020204" pitchFamily="34" charset="-122"/>
                <a:ea typeface="Microsoft YaHei" panose="020B0503020204020204" pitchFamily="34" charset="-122"/>
              </a:rPr>
              <a:t>計畫內容說明</a:t>
            </a:r>
            <a:r>
              <a:rPr lang="en-US" altLang="zh-TW" b="1" dirty="0">
                <a:solidFill>
                  <a:schemeClr val="tx1"/>
                </a:solidFill>
                <a:latin typeface="Microsoft YaHei" panose="020B0503020204020204" pitchFamily="34" charset="-122"/>
                <a:ea typeface="Microsoft YaHei" panose="020B0503020204020204" pitchFamily="34" charset="-122"/>
              </a:rPr>
              <a:t>-111</a:t>
            </a:r>
            <a:r>
              <a:rPr lang="zh-TW" altLang="en-US" b="1" dirty="0">
                <a:solidFill>
                  <a:schemeClr val="tx1"/>
                </a:solidFill>
                <a:latin typeface="Microsoft YaHei" panose="020B0503020204020204" pitchFamily="34" charset="-122"/>
                <a:ea typeface="Microsoft YaHei" panose="020B0503020204020204" pitchFamily="34" charset="-122"/>
              </a:rPr>
              <a:t>學年度計畫時程</a:t>
            </a:r>
          </a:p>
        </p:txBody>
      </p:sp>
    </p:spTree>
    <p:extLst>
      <p:ext uri="{BB962C8B-B14F-4D97-AF65-F5344CB8AC3E}">
        <p14:creationId xmlns:p14="http://schemas.microsoft.com/office/powerpoint/2010/main" val="412381672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theme/theme1.xml><?xml version="1.0" encoding="utf-8"?>
<a:theme xmlns:a="http://schemas.openxmlformats.org/drawingml/2006/main" name="多面向">
  <a:themeElements>
    <a:clrScheme name="多面向">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多面向">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多面向">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1199</TotalTime>
  <Words>897</Words>
  <Application>Microsoft Office PowerPoint</Application>
  <PresentationFormat>寬螢幕</PresentationFormat>
  <Paragraphs>71</Paragraphs>
  <Slides>7</Slides>
  <Notes>1</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7</vt:i4>
      </vt:variant>
    </vt:vector>
  </HeadingPairs>
  <TitlesOfParts>
    <vt:vector size="18" baseType="lpstr">
      <vt:lpstr>Microsoft JhengHei UI</vt:lpstr>
      <vt:lpstr>Microsoft YaHei</vt:lpstr>
      <vt:lpstr>微軟正黑體</vt:lpstr>
      <vt:lpstr>新細明體</vt:lpstr>
      <vt:lpstr>Arial</vt:lpstr>
      <vt:lpstr>Calibri</vt:lpstr>
      <vt:lpstr>Microsoft Uighur</vt:lpstr>
      <vt:lpstr>Trebuchet MS</vt:lpstr>
      <vt:lpstr>Wingdings</vt:lpstr>
      <vt:lpstr>Wingdings 3</vt:lpstr>
      <vt:lpstr>多面向</vt:lpstr>
      <vt:lpstr>111學年度勞動部 補助大專校院辦理就業學程計畫</vt:lpstr>
      <vt:lpstr>計畫內容說明-計畫目標</vt:lpstr>
      <vt:lpstr>計畫內容說明-計畫類型</vt:lpstr>
      <vt:lpstr>計畫內容說明-計畫類型</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superuser</cp:lastModifiedBy>
  <cp:revision>129</cp:revision>
  <cp:lastPrinted>2020-11-12T08:50:06Z</cp:lastPrinted>
  <dcterms:created xsi:type="dcterms:W3CDTF">2020-11-12T00:20:56Z</dcterms:created>
  <dcterms:modified xsi:type="dcterms:W3CDTF">2021-10-27T03:47:03Z</dcterms:modified>
</cp:coreProperties>
</file>